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9" r:id="rId7"/>
    <p:sldId id="261" r:id="rId8"/>
    <p:sldId id="262" r:id="rId9"/>
    <p:sldId id="263" r:id="rId10"/>
    <p:sldId id="266" r:id="rId11"/>
    <p:sldId id="264" r:id="rId12"/>
    <p:sldId id="268" r:id="rId13"/>
  </p:sldIdLst>
  <p:sldSz cx="18288000" cy="10287000"/>
  <p:notesSz cx="6858000" cy="9144000"/>
  <p:embeddedFontLst>
    <p:embeddedFont>
      <p:font typeface="Arial" panose="020B0604020202020204" pitchFamily="34" charset="0"/>
      <p:regular r:id="rId14"/>
    </p:embeddedFont>
    <p:embeddedFont>
      <p:font typeface="Arial Bold" panose="020B0604020202020204"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Wieck Eggert" initials="TWE" lastIdx="2" clrIdx="0">
    <p:extLst>
      <p:ext uri="{19B8F6BF-5375-455C-9EA6-DF929625EA0E}">
        <p15:presenceInfo xmlns:p15="http://schemas.microsoft.com/office/powerpoint/2012/main" userId="S-1-5-21-2100284113-1573851820-878952375-2015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C31"/>
    <a:srgbClr val="B8E0EE"/>
    <a:srgbClr val="D9F0F7"/>
    <a:srgbClr val="89CFE4"/>
    <a:srgbClr val="CDFFE4"/>
    <a:srgbClr val="CAE8F2"/>
    <a:srgbClr val="EAF6FA"/>
    <a:srgbClr val="C1E6F1"/>
    <a:srgbClr val="EDC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116"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7-03T14:29:33.691" idx="2">
    <p:pos x="10" y="10"/>
    <p:text>"Vær opmærksom på, at der er maks tegn i flere af felterne"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73E7D-1639-4108-8C43-941462C1EB09}" type="doc">
      <dgm:prSet loTypeId="urn:microsoft.com/office/officeart/2005/8/layout/hChevron3" loCatId="process" qsTypeId="urn:microsoft.com/office/officeart/2005/8/quickstyle/simple1" qsCatId="simple" csTypeId="urn:microsoft.com/office/officeart/2005/8/colors/accent1_2" csCatId="accent1" phldr="1"/>
      <dgm:spPr/>
    </dgm:pt>
    <dgm:pt modelId="{F9D1CA67-9519-4899-A2F8-886C0E19A48A}">
      <dgm:prSet phldrT="[Tekst]" custT="1"/>
      <dgm:spPr>
        <a:solidFill>
          <a:srgbClr val="006C31"/>
        </a:solidFill>
      </dgm:spPr>
      <dgm:t>
        <a:bodyPr/>
        <a:lstStyle/>
        <a:p>
          <a:r>
            <a:rPr lang="da-DK" sz="1400" dirty="0"/>
            <a:t>15. september 2025</a:t>
          </a:r>
        </a:p>
        <a:p>
          <a:pPr>
            <a:buNone/>
          </a:pPr>
          <a:r>
            <a:rPr lang="da-DK" sz="1400" dirty="0"/>
            <a:t>Ansøgningsfrist for indsendelse af ansøgningsmateriale</a:t>
          </a:r>
        </a:p>
      </dgm:t>
    </dgm:pt>
    <dgm:pt modelId="{7AD4FB2F-4826-48A2-ACDA-01078A0E8F7E}" type="parTrans" cxnId="{64EC8A6A-EEEB-47FC-85A1-98074E5CA762}">
      <dgm:prSet/>
      <dgm:spPr/>
      <dgm:t>
        <a:bodyPr/>
        <a:lstStyle/>
        <a:p>
          <a:endParaRPr lang="da-DK"/>
        </a:p>
      </dgm:t>
    </dgm:pt>
    <dgm:pt modelId="{705E7A99-8CDE-4847-B5BB-2ADD543F332A}" type="sibTrans" cxnId="{64EC8A6A-EEEB-47FC-85A1-98074E5CA762}">
      <dgm:prSet/>
      <dgm:spPr/>
      <dgm:t>
        <a:bodyPr/>
        <a:lstStyle/>
        <a:p>
          <a:endParaRPr lang="da-DK"/>
        </a:p>
      </dgm:t>
    </dgm:pt>
    <dgm:pt modelId="{EDB3939B-10FA-4881-8C2D-A0AF158A2936}">
      <dgm:prSet custT="1"/>
      <dgm:spPr>
        <a:solidFill>
          <a:srgbClr val="006C31"/>
        </a:solidFill>
      </dgm:spPr>
      <dgm:t>
        <a:bodyPr/>
        <a:lstStyle/>
        <a:p>
          <a:r>
            <a:rPr lang="da-DK" sz="1400" b="0" dirty="0"/>
            <a:t>Styrelsen prioriterer ansøgningerne </a:t>
          </a:r>
        </a:p>
      </dgm:t>
    </dgm:pt>
    <dgm:pt modelId="{F7709029-E2E0-4604-ACA6-AC25AC29C2F9}" type="parTrans" cxnId="{1C529681-30B2-4FAE-8632-8618FF1A3FAF}">
      <dgm:prSet/>
      <dgm:spPr/>
      <dgm:t>
        <a:bodyPr/>
        <a:lstStyle/>
        <a:p>
          <a:endParaRPr lang="da-DK"/>
        </a:p>
      </dgm:t>
    </dgm:pt>
    <dgm:pt modelId="{DE92ED84-9B19-4171-A0E8-2D23D48353E6}" type="sibTrans" cxnId="{1C529681-30B2-4FAE-8632-8618FF1A3FAF}">
      <dgm:prSet/>
      <dgm:spPr/>
      <dgm:t>
        <a:bodyPr/>
        <a:lstStyle/>
        <a:p>
          <a:endParaRPr lang="da-DK"/>
        </a:p>
      </dgm:t>
    </dgm:pt>
    <dgm:pt modelId="{270988F6-3618-4FB1-8FF3-BC06762797C8}">
      <dgm:prSet custT="1"/>
      <dgm:spPr>
        <a:solidFill>
          <a:srgbClr val="006C31"/>
        </a:solidFill>
      </dgm:spPr>
      <dgm:t>
        <a:bodyPr/>
        <a:lstStyle/>
        <a:p>
          <a:r>
            <a:rPr lang="da-DK" sz="1400" b="0" dirty="0"/>
            <a:t>Ministeriet for Grøn Trepart træffer afgørelse om programpakke</a:t>
          </a:r>
        </a:p>
      </dgm:t>
    </dgm:pt>
    <dgm:pt modelId="{1B6F2028-E18B-4887-A0B9-DA89E4C77D7C}" type="parTrans" cxnId="{C725630B-18FB-4397-BF47-F0087F1583AD}">
      <dgm:prSet/>
      <dgm:spPr/>
      <dgm:t>
        <a:bodyPr/>
        <a:lstStyle/>
        <a:p>
          <a:endParaRPr lang="da-DK"/>
        </a:p>
      </dgm:t>
    </dgm:pt>
    <dgm:pt modelId="{CC7C7EFA-7063-4158-A1DC-442F5C4347C9}" type="sibTrans" cxnId="{C725630B-18FB-4397-BF47-F0087F1583AD}">
      <dgm:prSet/>
      <dgm:spPr/>
      <dgm:t>
        <a:bodyPr/>
        <a:lstStyle/>
        <a:p>
          <a:endParaRPr lang="da-DK"/>
        </a:p>
      </dgm:t>
    </dgm:pt>
    <dgm:pt modelId="{AD6ECC30-5648-4ED2-9AC1-80C26DD3849F}">
      <dgm:prSet custT="1"/>
      <dgm:spPr>
        <a:solidFill>
          <a:srgbClr val="006C31"/>
        </a:solidFill>
      </dgm:spPr>
      <dgm:t>
        <a:bodyPr/>
        <a:lstStyle/>
        <a:p>
          <a:r>
            <a:rPr lang="da-DK" sz="1400" dirty="0"/>
            <a:t>December 2025</a:t>
          </a:r>
        </a:p>
        <a:p>
          <a:r>
            <a:rPr lang="da-DK" sz="1400" dirty="0"/>
            <a:t>Styrelsen meddeler tilsagn eller afslag</a:t>
          </a:r>
        </a:p>
      </dgm:t>
    </dgm:pt>
    <dgm:pt modelId="{F5A12B31-4F9D-4804-887E-8ACA75046411}" type="parTrans" cxnId="{C47C2E9F-ADFC-43E9-B385-1A6EF71CF253}">
      <dgm:prSet/>
      <dgm:spPr/>
      <dgm:t>
        <a:bodyPr/>
        <a:lstStyle/>
        <a:p>
          <a:endParaRPr lang="da-DK"/>
        </a:p>
      </dgm:t>
    </dgm:pt>
    <dgm:pt modelId="{C6A5113B-2F88-4D68-A126-4FC9C549FFB3}" type="sibTrans" cxnId="{C47C2E9F-ADFC-43E9-B385-1A6EF71CF253}">
      <dgm:prSet/>
      <dgm:spPr/>
      <dgm:t>
        <a:bodyPr/>
        <a:lstStyle/>
        <a:p>
          <a:endParaRPr lang="da-DK"/>
        </a:p>
      </dgm:t>
    </dgm:pt>
    <dgm:pt modelId="{9058C04C-8928-4125-986B-9968B2862791}">
      <dgm:prSet custT="1"/>
      <dgm:spPr>
        <a:solidFill>
          <a:srgbClr val="006C31"/>
        </a:solidFill>
      </dgm:spPr>
      <dgm:t>
        <a:bodyPr/>
        <a:lstStyle/>
        <a:p>
          <a:r>
            <a:rPr lang="da-DK" sz="1400" dirty="0"/>
            <a:t>Vurdering ved vurderingsudvalg</a:t>
          </a:r>
        </a:p>
      </dgm:t>
    </dgm:pt>
    <dgm:pt modelId="{DB117B32-99B6-4BA4-8504-37BCAFD70FD6}" type="parTrans" cxnId="{A423D109-24C1-4209-86F1-C2AC43DF9C53}">
      <dgm:prSet/>
      <dgm:spPr/>
      <dgm:t>
        <a:bodyPr/>
        <a:lstStyle/>
        <a:p>
          <a:endParaRPr lang="da-DK"/>
        </a:p>
      </dgm:t>
    </dgm:pt>
    <dgm:pt modelId="{FB6FCDED-D15F-44FE-91A2-7E4FA5C8A831}" type="sibTrans" cxnId="{A423D109-24C1-4209-86F1-C2AC43DF9C53}">
      <dgm:prSet/>
      <dgm:spPr/>
      <dgm:t>
        <a:bodyPr/>
        <a:lstStyle/>
        <a:p>
          <a:endParaRPr lang="da-DK"/>
        </a:p>
      </dgm:t>
    </dgm:pt>
    <dgm:pt modelId="{0F63248F-215A-4541-B9CE-3A88AA4C20F1}" type="pres">
      <dgm:prSet presAssocID="{9A473E7D-1639-4108-8C43-941462C1EB09}" presName="Name0" presStyleCnt="0">
        <dgm:presLayoutVars>
          <dgm:dir/>
          <dgm:resizeHandles val="exact"/>
        </dgm:presLayoutVars>
      </dgm:prSet>
      <dgm:spPr/>
    </dgm:pt>
    <dgm:pt modelId="{90248C76-2655-49B7-8B31-297A0A236BA7}" type="pres">
      <dgm:prSet presAssocID="{F9D1CA67-9519-4899-A2F8-886C0E19A48A}" presName="parTxOnly" presStyleLbl="node1" presStyleIdx="0" presStyleCnt="5">
        <dgm:presLayoutVars>
          <dgm:bulletEnabled val="1"/>
        </dgm:presLayoutVars>
      </dgm:prSet>
      <dgm:spPr/>
    </dgm:pt>
    <dgm:pt modelId="{EC2F6172-6373-4AD7-8484-57506B27424B}" type="pres">
      <dgm:prSet presAssocID="{705E7A99-8CDE-4847-B5BB-2ADD543F332A}" presName="parSpace" presStyleCnt="0"/>
      <dgm:spPr/>
    </dgm:pt>
    <dgm:pt modelId="{1C0D3B0D-7467-4AE5-9490-78759A49B21C}" type="pres">
      <dgm:prSet presAssocID="{9058C04C-8928-4125-986B-9968B2862791}" presName="parTxOnly" presStyleLbl="node1" presStyleIdx="1" presStyleCnt="5">
        <dgm:presLayoutVars>
          <dgm:bulletEnabled val="1"/>
        </dgm:presLayoutVars>
      </dgm:prSet>
      <dgm:spPr/>
    </dgm:pt>
    <dgm:pt modelId="{31DBDCE3-1D8D-4DBE-B086-5671EB3003A4}" type="pres">
      <dgm:prSet presAssocID="{FB6FCDED-D15F-44FE-91A2-7E4FA5C8A831}" presName="parSpace" presStyleCnt="0"/>
      <dgm:spPr/>
    </dgm:pt>
    <dgm:pt modelId="{ADFD52E6-1155-4F52-98C7-2ED84C124152}" type="pres">
      <dgm:prSet presAssocID="{EDB3939B-10FA-4881-8C2D-A0AF158A2936}" presName="parTxOnly" presStyleLbl="node1" presStyleIdx="2" presStyleCnt="5">
        <dgm:presLayoutVars>
          <dgm:bulletEnabled val="1"/>
        </dgm:presLayoutVars>
      </dgm:prSet>
      <dgm:spPr/>
    </dgm:pt>
    <dgm:pt modelId="{F0DC5DE7-22CA-48BF-87F6-953F10596767}" type="pres">
      <dgm:prSet presAssocID="{DE92ED84-9B19-4171-A0E8-2D23D48353E6}" presName="parSpace" presStyleCnt="0"/>
      <dgm:spPr/>
    </dgm:pt>
    <dgm:pt modelId="{A5641C4F-01E5-479D-BD52-43F1A4F22352}" type="pres">
      <dgm:prSet presAssocID="{270988F6-3618-4FB1-8FF3-BC06762797C8}" presName="parTxOnly" presStyleLbl="node1" presStyleIdx="3" presStyleCnt="5">
        <dgm:presLayoutVars>
          <dgm:bulletEnabled val="1"/>
        </dgm:presLayoutVars>
      </dgm:prSet>
      <dgm:spPr/>
    </dgm:pt>
    <dgm:pt modelId="{F423B88D-13F6-4E37-A767-19D107DFBB54}" type="pres">
      <dgm:prSet presAssocID="{CC7C7EFA-7063-4158-A1DC-442F5C4347C9}" presName="parSpace" presStyleCnt="0"/>
      <dgm:spPr/>
    </dgm:pt>
    <dgm:pt modelId="{F5FE2DBF-A51E-4848-80C4-579AE1F17CF2}" type="pres">
      <dgm:prSet presAssocID="{AD6ECC30-5648-4ED2-9AC1-80C26DD3849F}" presName="parTxOnly" presStyleLbl="node1" presStyleIdx="4" presStyleCnt="5">
        <dgm:presLayoutVars>
          <dgm:bulletEnabled val="1"/>
        </dgm:presLayoutVars>
      </dgm:prSet>
      <dgm:spPr/>
    </dgm:pt>
  </dgm:ptLst>
  <dgm:cxnLst>
    <dgm:cxn modelId="{A423D109-24C1-4209-86F1-C2AC43DF9C53}" srcId="{9A473E7D-1639-4108-8C43-941462C1EB09}" destId="{9058C04C-8928-4125-986B-9968B2862791}" srcOrd="1" destOrd="0" parTransId="{DB117B32-99B6-4BA4-8504-37BCAFD70FD6}" sibTransId="{FB6FCDED-D15F-44FE-91A2-7E4FA5C8A831}"/>
    <dgm:cxn modelId="{C725630B-18FB-4397-BF47-F0087F1583AD}" srcId="{9A473E7D-1639-4108-8C43-941462C1EB09}" destId="{270988F6-3618-4FB1-8FF3-BC06762797C8}" srcOrd="3" destOrd="0" parTransId="{1B6F2028-E18B-4887-A0B9-DA89E4C77D7C}" sibTransId="{CC7C7EFA-7063-4158-A1DC-442F5C4347C9}"/>
    <dgm:cxn modelId="{70561416-51BF-4ECB-A605-BDB4739DFE53}" type="presOf" srcId="{9058C04C-8928-4125-986B-9968B2862791}" destId="{1C0D3B0D-7467-4AE5-9490-78759A49B21C}" srcOrd="0" destOrd="0" presId="urn:microsoft.com/office/officeart/2005/8/layout/hChevron3"/>
    <dgm:cxn modelId="{4A355C40-84B8-4998-B55F-D2B714DE1F1E}" type="presOf" srcId="{9A473E7D-1639-4108-8C43-941462C1EB09}" destId="{0F63248F-215A-4541-B9CE-3A88AA4C20F1}" srcOrd="0" destOrd="0" presId="urn:microsoft.com/office/officeart/2005/8/layout/hChevron3"/>
    <dgm:cxn modelId="{64EC8A6A-EEEB-47FC-85A1-98074E5CA762}" srcId="{9A473E7D-1639-4108-8C43-941462C1EB09}" destId="{F9D1CA67-9519-4899-A2F8-886C0E19A48A}" srcOrd="0" destOrd="0" parTransId="{7AD4FB2F-4826-48A2-ACDA-01078A0E8F7E}" sibTransId="{705E7A99-8CDE-4847-B5BB-2ADD543F332A}"/>
    <dgm:cxn modelId="{521C0B4D-6CD3-4787-B16A-5C1DB97411EE}" type="presOf" srcId="{AD6ECC30-5648-4ED2-9AC1-80C26DD3849F}" destId="{F5FE2DBF-A51E-4848-80C4-579AE1F17CF2}" srcOrd="0" destOrd="0" presId="urn:microsoft.com/office/officeart/2005/8/layout/hChevron3"/>
    <dgm:cxn modelId="{1C529681-30B2-4FAE-8632-8618FF1A3FAF}" srcId="{9A473E7D-1639-4108-8C43-941462C1EB09}" destId="{EDB3939B-10FA-4881-8C2D-A0AF158A2936}" srcOrd="2" destOrd="0" parTransId="{F7709029-E2E0-4604-ACA6-AC25AC29C2F9}" sibTransId="{DE92ED84-9B19-4171-A0E8-2D23D48353E6}"/>
    <dgm:cxn modelId="{90B69294-491C-495F-8737-EEC7C292730B}" type="presOf" srcId="{F9D1CA67-9519-4899-A2F8-886C0E19A48A}" destId="{90248C76-2655-49B7-8B31-297A0A236BA7}" srcOrd="0" destOrd="0" presId="urn:microsoft.com/office/officeart/2005/8/layout/hChevron3"/>
    <dgm:cxn modelId="{C47C2E9F-ADFC-43E9-B385-1A6EF71CF253}" srcId="{9A473E7D-1639-4108-8C43-941462C1EB09}" destId="{AD6ECC30-5648-4ED2-9AC1-80C26DD3849F}" srcOrd="4" destOrd="0" parTransId="{F5A12B31-4F9D-4804-887E-8ACA75046411}" sibTransId="{C6A5113B-2F88-4D68-A126-4FC9C549FFB3}"/>
    <dgm:cxn modelId="{D0A66AF5-ECC5-49EF-8A10-A13F16A2B575}" type="presOf" srcId="{270988F6-3618-4FB1-8FF3-BC06762797C8}" destId="{A5641C4F-01E5-479D-BD52-43F1A4F22352}" srcOrd="0" destOrd="0" presId="urn:microsoft.com/office/officeart/2005/8/layout/hChevron3"/>
    <dgm:cxn modelId="{CB58C7FB-E171-4ED8-AEA0-6CEBA80FA52F}" type="presOf" srcId="{EDB3939B-10FA-4881-8C2D-A0AF158A2936}" destId="{ADFD52E6-1155-4F52-98C7-2ED84C124152}" srcOrd="0" destOrd="0" presId="urn:microsoft.com/office/officeart/2005/8/layout/hChevron3"/>
    <dgm:cxn modelId="{6AAE8426-8AE0-4011-825D-6B4EF8AE0A69}" type="presParOf" srcId="{0F63248F-215A-4541-B9CE-3A88AA4C20F1}" destId="{90248C76-2655-49B7-8B31-297A0A236BA7}" srcOrd="0" destOrd="0" presId="urn:microsoft.com/office/officeart/2005/8/layout/hChevron3"/>
    <dgm:cxn modelId="{04EF8334-D987-4342-865F-9A074CAE2CC7}" type="presParOf" srcId="{0F63248F-215A-4541-B9CE-3A88AA4C20F1}" destId="{EC2F6172-6373-4AD7-8484-57506B27424B}" srcOrd="1" destOrd="0" presId="urn:microsoft.com/office/officeart/2005/8/layout/hChevron3"/>
    <dgm:cxn modelId="{A13FA3C4-4DB8-4A91-8B44-EBEFA985AD38}" type="presParOf" srcId="{0F63248F-215A-4541-B9CE-3A88AA4C20F1}" destId="{1C0D3B0D-7467-4AE5-9490-78759A49B21C}" srcOrd="2" destOrd="0" presId="urn:microsoft.com/office/officeart/2005/8/layout/hChevron3"/>
    <dgm:cxn modelId="{48F5114C-8934-4B4D-AC1F-E1433EF71917}" type="presParOf" srcId="{0F63248F-215A-4541-B9CE-3A88AA4C20F1}" destId="{31DBDCE3-1D8D-4DBE-B086-5671EB3003A4}" srcOrd="3" destOrd="0" presId="urn:microsoft.com/office/officeart/2005/8/layout/hChevron3"/>
    <dgm:cxn modelId="{E39526DD-9BF7-435A-BDB7-2D2950A639C5}" type="presParOf" srcId="{0F63248F-215A-4541-B9CE-3A88AA4C20F1}" destId="{ADFD52E6-1155-4F52-98C7-2ED84C124152}" srcOrd="4" destOrd="0" presId="urn:microsoft.com/office/officeart/2005/8/layout/hChevron3"/>
    <dgm:cxn modelId="{5BB7AF71-7F73-4E54-9F25-95099DB302F6}" type="presParOf" srcId="{0F63248F-215A-4541-B9CE-3A88AA4C20F1}" destId="{F0DC5DE7-22CA-48BF-87F6-953F10596767}" srcOrd="5" destOrd="0" presId="urn:microsoft.com/office/officeart/2005/8/layout/hChevron3"/>
    <dgm:cxn modelId="{B2C06A47-9818-49AF-A781-67EDF828B6D8}" type="presParOf" srcId="{0F63248F-215A-4541-B9CE-3A88AA4C20F1}" destId="{A5641C4F-01E5-479D-BD52-43F1A4F22352}" srcOrd="6" destOrd="0" presId="urn:microsoft.com/office/officeart/2005/8/layout/hChevron3"/>
    <dgm:cxn modelId="{EAC7F3F1-35CE-443A-A4D9-07CB54825207}" type="presParOf" srcId="{0F63248F-215A-4541-B9CE-3A88AA4C20F1}" destId="{F423B88D-13F6-4E37-A767-19D107DFBB54}" srcOrd="7" destOrd="0" presId="urn:microsoft.com/office/officeart/2005/8/layout/hChevron3"/>
    <dgm:cxn modelId="{9E2A4782-A143-40D4-B396-3EEB633A25CD}" type="presParOf" srcId="{0F63248F-215A-4541-B9CE-3A88AA4C20F1}" destId="{F5FE2DBF-A51E-4848-80C4-579AE1F17CF2}"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48C76-2655-49B7-8B31-297A0A236BA7}">
      <dsp:nvSpPr>
        <dsp:cNvPr id="0" name=""/>
        <dsp:cNvSpPr/>
      </dsp:nvSpPr>
      <dsp:spPr>
        <a:xfrm>
          <a:off x="1879" y="1040010"/>
          <a:ext cx="3665944" cy="1466377"/>
        </a:xfrm>
        <a:prstGeom prst="homePlate">
          <a:avLst/>
        </a:prstGeom>
        <a:solidFill>
          <a:srgbClr val="006C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da-DK" sz="1400" kern="1200" dirty="0"/>
            <a:t>15. september 2025</a:t>
          </a:r>
        </a:p>
        <a:p>
          <a:pPr marL="0" lvl="0" indent="0" algn="ctr" defTabSz="622300">
            <a:lnSpc>
              <a:spcPct val="90000"/>
            </a:lnSpc>
            <a:spcBef>
              <a:spcPct val="0"/>
            </a:spcBef>
            <a:spcAft>
              <a:spcPct val="35000"/>
            </a:spcAft>
            <a:buNone/>
          </a:pPr>
          <a:r>
            <a:rPr lang="da-DK" sz="1400" kern="1200" dirty="0"/>
            <a:t>Ansøgningsfrist for indsendelse af ansøgningsmateriale</a:t>
          </a:r>
        </a:p>
      </dsp:txBody>
      <dsp:txXfrm>
        <a:off x="1879" y="1040010"/>
        <a:ext cx="3299350" cy="1466377"/>
      </dsp:txXfrm>
    </dsp:sp>
    <dsp:sp modelId="{1C0D3B0D-7467-4AE5-9490-78759A49B21C}">
      <dsp:nvSpPr>
        <dsp:cNvPr id="0" name=""/>
        <dsp:cNvSpPr/>
      </dsp:nvSpPr>
      <dsp:spPr>
        <a:xfrm>
          <a:off x="2934635" y="1040010"/>
          <a:ext cx="3665944" cy="1466377"/>
        </a:xfrm>
        <a:prstGeom prst="chevron">
          <a:avLst/>
        </a:prstGeom>
        <a:solidFill>
          <a:srgbClr val="006C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da-DK" sz="1400" kern="1200" dirty="0"/>
            <a:t>Vurdering ved vurderingsudvalg</a:t>
          </a:r>
        </a:p>
      </dsp:txBody>
      <dsp:txXfrm>
        <a:off x="3667824" y="1040010"/>
        <a:ext cx="2199567" cy="1466377"/>
      </dsp:txXfrm>
    </dsp:sp>
    <dsp:sp modelId="{ADFD52E6-1155-4F52-98C7-2ED84C124152}">
      <dsp:nvSpPr>
        <dsp:cNvPr id="0" name=""/>
        <dsp:cNvSpPr/>
      </dsp:nvSpPr>
      <dsp:spPr>
        <a:xfrm>
          <a:off x="5867390" y="1040010"/>
          <a:ext cx="3665944" cy="1466377"/>
        </a:xfrm>
        <a:prstGeom prst="chevron">
          <a:avLst/>
        </a:prstGeom>
        <a:solidFill>
          <a:srgbClr val="006C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da-DK" sz="1400" b="0" kern="1200" dirty="0"/>
            <a:t>Styrelsen prioriterer ansøgningerne </a:t>
          </a:r>
        </a:p>
      </dsp:txBody>
      <dsp:txXfrm>
        <a:off x="6600579" y="1040010"/>
        <a:ext cx="2199567" cy="1466377"/>
      </dsp:txXfrm>
    </dsp:sp>
    <dsp:sp modelId="{A5641C4F-01E5-479D-BD52-43F1A4F22352}">
      <dsp:nvSpPr>
        <dsp:cNvPr id="0" name=""/>
        <dsp:cNvSpPr/>
      </dsp:nvSpPr>
      <dsp:spPr>
        <a:xfrm>
          <a:off x="8800146" y="1040010"/>
          <a:ext cx="3665944" cy="1466377"/>
        </a:xfrm>
        <a:prstGeom prst="chevron">
          <a:avLst/>
        </a:prstGeom>
        <a:solidFill>
          <a:srgbClr val="006C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da-DK" sz="1400" b="0" kern="1200" dirty="0"/>
            <a:t>Ministeriet for Grøn Trepart træffer afgørelse om programpakke</a:t>
          </a:r>
        </a:p>
      </dsp:txBody>
      <dsp:txXfrm>
        <a:off x="9533335" y="1040010"/>
        <a:ext cx="2199567" cy="1466377"/>
      </dsp:txXfrm>
    </dsp:sp>
    <dsp:sp modelId="{F5FE2DBF-A51E-4848-80C4-579AE1F17CF2}">
      <dsp:nvSpPr>
        <dsp:cNvPr id="0" name=""/>
        <dsp:cNvSpPr/>
      </dsp:nvSpPr>
      <dsp:spPr>
        <a:xfrm>
          <a:off x="11732901" y="1040010"/>
          <a:ext cx="3665944" cy="1466377"/>
        </a:xfrm>
        <a:prstGeom prst="chevron">
          <a:avLst/>
        </a:prstGeom>
        <a:solidFill>
          <a:srgbClr val="006C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da-DK" sz="1400" kern="1200" dirty="0"/>
            <a:t>December 2025</a:t>
          </a:r>
        </a:p>
        <a:p>
          <a:pPr marL="0" lvl="0" indent="0" algn="ctr" defTabSz="622300">
            <a:lnSpc>
              <a:spcPct val="90000"/>
            </a:lnSpc>
            <a:spcBef>
              <a:spcPct val="0"/>
            </a:spcBef>
            <a:spcAft>
              <a:spcPct val="35000"/>
            </a:spcAft>
            <a:buNone/>
          </a:pPr>
          <a:r>
            <a:rPr lang="da-DK" sz="1400" kern="1200" dirty="0"/>
            <a:t>Styrelsen meddeler tilsagn eller afslag</a:t>
          </a:r>
        </a:p>
      </dsp:txBody>
      <dsp:txXfrm>
        <a:off x="12466090" y="1040010"/>
        <a:ext cx="2199567" cy="146637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lbst.dk/tilskud/tilskudsguide/2023-og-senere/klimatiltagsprogrammet-2026-2029"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C3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6" name="Group 6"/>
          <p:cNvGrpSpPr/>
          <p:nvPr/>
        </p:nvGrpSpPr>
        <p:grpSpPr>
          <a:xfrm>
            <a:off x="-2567064" y="7150505"/>
            <a:ext cx="2558902" cy="1455381"/>
            <a:chOff x="0" y="0"/>
            <a:chExt cx="3411870" cy="1940508"/>
          </a:xfrm>
        </p:grpSpPr>
        <p:sp>
          <p:nvSpPr>
            <p:cNvPr id="7" name="Freeform 7"/>
            <p:cNvSpPr/>
            <p:nvPr/>
          </p:nvSpPr>
          <p:spPr>
            <a:xfrm>
              <a:off x="0" y="0"/>
              <a:ext cx="3411870" cy="1940508"/>
            </a:xfrm>
            <a:custGeom>
              <a:avLst/>
              <a:gdLst/>
              <a:ahLst/>
              <a:cxnLst/>
              <a:rect l="l" t="t" r="r" b="b"/>
              <a:pathLst>
                <a:path w="3411870" h="1940508">
                  <a:moveTo>
                    <a:pt x="0" y="0"/>
                  </a:moveTo>
                  <a:lnTo>
                    <a:pt x="3411870" y="0"/>
                  </a:lnTo>
                  <a:lnTo>
                    <a:pt x="3411870" y="1940508"/>
                  </a:lnTo>
                  <a:lnTo>
                    <a:pt x="0" y="1940508"/>
                  </a:lnTo>
                  <a:close/>
                </a:path>
              </a:pathLst>
            </a:custGeom>
            <a:solidFill>
              <a:srgbClr val="000000">
                <a:alpha val="0"/>
              </a:srgbClr>
            </a:solidFill>
          </p:spPr>
        </p:sp>
        <p:sp>
          <p:nvSpPr>
            <p:cNvPr id="8" name="TextBox 8"/>
            <p:cNvSpPr txBox="1"/>
            <p:nvPr/>
          </p:nvSpPr>
          <p:spPr>
            <a:xfrm>
              <a:off x="0" y="-38100"/>
              <a:ext cx="3411870" cy="1978608"/>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Tips:</a:t>
              </a:r>
            </a:p>
            <a:p>
              <a:pPr algn="r">
                <a:lnSpc>
                  <a:spcPts val="1621"/>
                </a:lnSpc>
              </a:pPr>
              <a:r>
                <a:rPr lang="en-US" sz="1351">
                  <a:solidFill>
                    <a:srgbClr val="808080"/>
                  </a:solidFill>
                  <a:latin typeface="Arial"/>
                  <a:ea typeface="Arial"/>
                  <a:cs typeface="Arial"/>
                  <a:sym typeface="Arial"/>
                </a:rPr>
                <a:t>For at fremhæve et naturligt hierarki i overskriften eller differentiere evt. skrift i tekstniveau (overskrift og underoverskrift) bruges de indrammede temafarver</a:t>
              </a:r>
            </a:p>
          </p:txBody>
        </p:sp>
      </p:grpSp>
      <p:grpSp>
        <p:nvGrpSpPr>
          <p:cNvPr id="9" name="Group 9"/>
          <p:cNvGrpSpPr>
            <a:grpSpLocks noChangeAspect="1"/>
          </p:cNvGrpSpPr>
          <p:nvPr/>
        </p:nvGrpSpPr>
        <p:grpSpPr>
          <a:xfrm>
            <a:off x="-2972322" y="0"/>
            <a:ext cx="2756032" cy="1551363"/>
            <a:chOff x="0" y="0"/>
            <a:chExt cx="3674709" cy="2068484"/>
          </a:xfrm>
        </p:grpSpPr>
        <p:sp>
          <p:nvSpPr>
            <p:cNvPr id="10" name="Freeform 10"/>
            <p:cNvSpPr/>
            <p:nvPr/>
          </p:nvSpPr>
          <p:spPr>
            <a:xfrm>
              <a:off x="0" y="0"/>
              <a:ext cx="3674745" cy="2068449"/>
            </a:xfrm>
            <a:custGeom>
              <a:avLst/>
              <a:gdLst/>
              <a:ahLst/>
              <a:cxnLst/>
              <a:rect l="l" t="t" r="r" b="b"/>
              <a:pathLst>
                <a:path w="3674745" h="2068449">
                  <a:moveTo>
                    <a:pt x="0" y="0"/>
                  </a:moveTo>
                  <a:lnTo>
                    <a:pt x="3674745" y="0"/>
                  </a:lnTo>
                  <a:lnTo>
                    <a:pt x="3674745" y="2068449"/>
                  </a:lnTo>
                  <a:lnTo>
                    <a:pt x="0" y="2068449"/>
                  </a:lnTo>
                  <a:lnTo>
                    <a:pt x="0" y="0"/>
                  </a:lnTo>
                  <a:close/>
                </a:path>
              </a:pathLst>
            </a:custGeom>
            <a:blipFill>
              <a:blip r:embed="rId2"/>
              <a:stretch>
                <a:fillRect t="-40" b="-41"/>
              </a:stretch>
            </a:blipFill>
          </p:spPr>
        </p:sp>
      </p:grpSp>
      <p:grpSp>
        <p:nvGrpSpPr>
          <p:cNvPr id="11" name="Group 11"/>
          <p:cNvGrpSpPr>
            <a:grpSpLocks noChangeAspect="1"/>
          </p:cNvGrpSpPr>
          <p:nvPr/>
        </p:nvGrpSpPr>
        <p:grpSpPr>
          <a:xfrm>
            <a:off x="-2575121" y="8675224"/>
            <a:ext cx="2353241" cy="1611333"/>
            <a:chOff x="0" y="0"/>
            <a:chExt cx="3137655" cy="2148444"/>
          </a:xfrm>
        </p:grpSpPr>
        <p:sp>
          <p:nvSpPr>
            <p:cNvPr id="12" name="Freeform 12"/>
            <p:cNvSpPr/>
            <p:nvPr/>
          </p:nvSpPr>
          <p:spPr>
            <a:xfrm>
              <a:off x="0" y="0"/>
              <a:ext cx="3137662" cy="2148459"/>
            </a:xfrm>
            <a:custGeom>
              <a:avLst/>
              <a:gdLst/>
              <a:ahLst/>
              <a:cxnLst/>
              <a:rect l="l" t="t" r="r" b="b"/>
              <a:pathLst>
                <a:path w="3137662" h="2148459">
                  <a:moveTo>
                    <a:pt x="0" y="0"/>
                  </a:moveTo>
                  <a:lnTo>
                    <a:pt x="3137662" y="0"/>
                  </a:lnTo>
                  <a:lnTo>
                    <a:pt x="3137662" y="2148459"/>
                  </a:lnTo>
                  <a:lnTo>
                    <a:pt x="0" y="2148459"/>
                  </a:lnTo>
                  <a:lnTo>
                    <a:pt x="0" y="0"/>
                  </a:lnTo>
                  <a:close/>
                </a:path>
              </a:pathLst>
            </a:custGeom>
            <a:blipFill>
              <a:blip r:embed="rId3"/>
              <a:stretch>
                <a:fillRect/>
              </a:stretch>
            </a:blipFill>
          </p:spPr>
        </p:sp>
      </p:grpSp>
      <p:grpSp>
        <p:nvGrpSpPr>
          <p:cNvPr id="13" name="Group 13"/>
          <p:cNvGrpSpPr/>
          <p:nvPr/>
        </p:nvGrpSpPr>
        <p:grpSpPr>
          <a:xfrm>
            <a:off x="-2109975" y="9006523"/>
            <a:ext cx="1870913" cy="1204859"/>
            <a:chOff x="0" y="0"/>
            <a:chExt cx="2494551" cy="1606479"/>
          </a:xfrm>
        </p:grpSpPr>
        <p:sp>
          <p:nvSpPr>
            <p:cNvPr id="14" name="Freeform 14"/>
            <p:cNvSpPr/>
            <p:nvPr/>
          </p:nvSpPr>
          <p:spPr>
            <a:xfrm>
              <a:off x="0" y="0"/>
              <a:ext cx="2494534" cy="1606423"/>
            </a:xfrm>
            <a:custGeom>
              <a:avLst/>
              <a:gdLst/>
              <a:ahLst/>
              <a:cxnLst/>
              <a:rect l="l" t="t" r="r" b="b"/>
              <a:pathLst>
                <a:path w="2494534" h="1606423">
                  <a:moveTo>
                    <a:pt x="12700" y="0"/>
                  </a:moveTo>
                  <a:lnTo>
                    <a:pt x="2481834" y="0"/>
                  </a:lnTo>
                  <a:cubicBezTo>
                    <a:pt x="2488819" y="0"/>
                    <a:pt x="2494534" y="5715"/>
                    <a:pt x="2494534" y="12700"/>
                  </a:cubicBezTo>
                  <a:lnTo>
                    <a:pt x="2494534" y="1593723"/>
                  </a:lnTo>
                  <a:cubicBezTo>
                    <a:pt x="2494534" y="1600708"/>
                    <a:pt x="2488819" y="1606423"/>
                    <a:pt x="2481834" y="1606423"/>
                  </a:cubicBezTo>
                  <a:lnTo>
                    <a:pt x="12700" y="1606423"/>
                  </a:lnTo>
                  <a:cubicBezTo>
                    <a:pt x="5715" y="1606423"/>
                    <a:pt x="0" y="1600708"/>
                    <a:pt x="0" y="1593723"/>
                  </a:cubicBezTo>
                  <a:lnTo>
                    <a:pt x="0" y="12700"/>
                  </a:lnTo>
                  <a:cubicBezTo>
                    <a:pt x="0" y="5715"/>
                    <a:pt x="5715" y="0"/>
                    <a:pt x="12700" y="0"/>
                  </a:cubicBezTo>
                  <a:moveTo>
                    <a:pt x="12700" y="25400"/>
                  </a:moveTo>
                  <a:lnTo>
                    <a:pt x="12700" y="12700"/>
                  </a:lnTo>
                  <a:lnTo>
                    <a:pt x="25400" y="12700"/>
                  </a:lnTo>
                  <a:lnTo>
                    <a:pt x="25400" y="1593723"/>
                  </a:lnTo>
                  <a:lnTo>
                    <a:pt x="12700" y="1593723"/>
                  </a:lnTo>
                  <a:lnTo>
                    <a:pt x="12700" y="1581023"/>
                  </a:lnTo>
                  <a:lnTo>
                    <a:pt x="2481834" y="1581023"/>
                  </a:lnTo>
                  <a:lnTo>
                    <a:pt x="2481834" y="1593723"/>
                  </a:lnTo>
                  <a:lnTo>
                    <a:pt x="2469134" y="1593723"/>
                  </a:lnTo>
                  <a:lnTo>
                    <a:pt x="2469134" y="12700"/>
                  </a:lnTo>
                  <a:lnTo>
                    <a:pt x="2481834" y="12700"/>
                  </a:lnTo>
                  <a:lnTo>
                    <a:pt x="2481834" y="25400"/>
                  </a:lnTo>
                  <a:lnTo>
                    <a:pt x="12700" y="25400"/>
                  </a:lnTo>
                  <a:close/>
                </a:path>
              </a:pathLst>
            </a:custGeom>
            <a:solidFill>
              <a:srgbClr val="FF0000"/>
            </a:solidFill>
          </p:spPr>
        </p:sp>
      </p:grpSp>
      <p:grpSp>
        <p:nvGrpSpPr>
          <p:cNvPr id="15" name="Group 15"/>
          <p:cNvGrpSpPr>
            <a:grpSpLocks noChangeAspect="1"/>
          </p:cNvGrpSpPr>
          <p:nvPr/>
        </p:nvGrpSpPr>
        <p:grpSpPr>
          <a:xfrm>
            <a:off x="13335735" y="489478"/>
            <a:ext cx="4434925" cy="1318908"/>
            <a:chOff x="0" y="0"/>
            <a:chExt cx="5913234" cy="1758544"/>
          </a:xfrm>
        </p:grpSpPr>
        <p:sp>
          <p:nvSpPr>
            <p:cNvPr id="16" name="Freeform 16"/>
            <p:cNvSpPr/>
            <p:nvPr/>
          </p:nvSpPr>
          <p:spPr>
            <a:xfrm>
              <a:off x="0" y="0"/>
              <a:ext cx="5913247" cy="1758569"/>
            </a:xfrm>
            <a:custGeom>
              <a:avLst/>
              <a:gdLst/>
              <a:ahLst/>
              <a:cxnLst/>
              <a:rect l="l" t="t" r="r" b="b"/>
              <a:pathLst>
                <a:path w="5913247" h="1758569">
                  <a:moveTo>
                    <a:pt x="0" y="0"/>
                  </a:moveTo>
                  <a:lnTo>
                    <a:pt x="5913247" y="0"/>
                  </a:lnTo>
                  <a:lnTo>
                    <a:pt x="5913247" y="1758569"/>
                  </a:lnTo>
                  <a:lnTo>
                    <a:pt x="0" y="1758569"/>
                  </a:lnTo>
                  <a:lnTo>
                    <a:pt x="0" y="0"/>
                  </a:lnTo>
                  <a:close/>
                </a:path>
              </a:pathLst>
            </a:custGeom>
            <a:solidFill>
              <a:srgbClr val="000000">
                <a:alpha val="0"/>
              </a:srgbClr>
            </a:solidFill>
          </p:spPr>
        </p:sp>
      </p:grpSp>
      <p:grpSp>
        <p:nvGrpSpPr>
          <p:cNvPr id="17" name="Group 17"/>
          <p:cNvGrpSpPr/>
          <p:nvPr/>
        </p:nvGrpSpPr>
        <p:grpSpPr>
          <a:xfrm>
            <a:off x="2297317" y="11547075"/>
            <a:ext cx="7283722" cy="302428"/>
            <a:chOff x="0" y="0"/>
            <a:chExt cx="9711629" cy="403237"/>
          </a:xfrm>
        </p:grpSpPr>
        <p:sp>
          <p:nvSpPr>
            <p:cNvPr id="18" name="Freeform 18"/>
            <p:cNvSpPr/>
            <p:nvPr/>
          </p:nvSpPr>
          <p:spPr>
            <a:xfrm>
              <a:off x="0" y="0"/>
              <a:ext cx="9711629" cy="403237"/>
            </a:xfrm>
            <a:custGeom>
              <a:avLst/>
              <a:gdLst/>
              <a:ahLst/>
              <a:cxnLst/>
              <a:rect l="l" t="t" r="r" b="b"/>
              <a:pathLst>
                <a:path w="9711629" h="403237">
                  <a:moveTo>
                    <a:pt x="0" y="0"/>
                  </a:moveTo>
                  <a:lnTo>
                    <a:pt x="9711629" y="0"/>
                  </a:lnTo>
                  <a:lnTo>
                    <a:pt x="9711629" y="403237"/>
                  </a:lnTo>
                  <a:lnTo>
                    <a:pt x="0" y="403237"/>
                  </a:lnTo>
                  <a:close/>
                </a:path>
              </a:pathLst>
            </a:custGeom>
            <a:solidFill>
              <a:srgbClr val="000000">
                <a:alpha val="0"/>
              </a:srgbClr>
            </a:solidFill>
          </p:spPr>
        </p:sp>
        <p:sp>
          <p:nvSpPr>
            <p:cNvPr id="19" name="TextBox 19"/>
            <p:cNvSpPr txBox="1"/>
            <p:nvPr/>
          </p:nvSpPr>
          <p:spPr>
            <a:xfrm>
              <a:off x="0" y="-28575"/>
              <a:ext cx="9711629" cy="431812"/>
            </a:xfrm>
            <a:prstGeom prst="rect">
              <a:avLst/>
            </a:prstGeom>
          </p:spPr>
          <p:txBody>
            <a:bodyPr lIns="0" tIns="0" rIns="0" bIns="0" rtlCol="0" anchor="b"/>
            <a:lstStyle/>
            <a:p>
              <a:pPr algn="l">
                <a:lnSpc>
                  <a:spcPts val="1441"/>
                </a:lnSpc>
              </a:pPr>
              <a:r>
                <a:rPr lang="en-US" sz="1200">
                  <a:solidFill>
                    <a:srgbClr val="BFBFBF"/>
                  </a:solidFill>
                  <a:latin typeface="Arial"/>
                  <a:ea typeface="Arial"/>
                  <a:cs typeface="Arial"/>
                  <a:sym typeface="Arial"/>
                </a:rPr>
                <a:t>/ Landbrugsstyrelsen / Titel på præsentation</a:t>
              </a:r>
            </a:p>
          </p:txBody>
        </p:sp>
      </p:grpSp>
      <p:grpSp>
        <p:nvGrpSpPr>
          <p:cNvPr id="20" name="Group 20"/>
          <p:cNvGrpSpPr/>
          <p:nvPr/>
        </p:nvGrpSpPr>
        <p:grpSpPr>
          <a:xfrm>
            <a:off x="1638437" y="11547075"/>
            <a:ext cx="597063" cy="302428"/>
            <a:chOff x="0" y="0"/>
            <a:chExt cx="796084" cy="403237"/>
          </a:xfrm>
        </p:grpSpPr>
        <p:sp>
          <p:nvSpPr>
            <p:cNvPr id="21" name="Freeform 21"/>
            <p:cNvSpPr/>
            <p:nvPr/>
          </p:nvSpPr>
          <p:spPr>
            <a:xfrm>
              <a:off x="0" y="0"/>
              <a:ext cx="796084" cy="403237"/>
            </a:xfrm>
            <a:custGeom>
              <a:avLst/>
              <a:gdLst/>
              <a:ahLst/>
              <a:cxnLst/>
              <a:rect l="l" t="t" r="r" b="b"/>
              <a:pathLst>
                <a:path w="796084" h="403237">
                  <a:moveTo>
                    <a:pt x="0" y="0"/>
                  </a:moveTo>
                  <a:lnTo>
                    <a:pt x="796084" y="0"/>
                  </a:lnTo>
                  <a:lnTo>
                    <a:pt x="796084" y="403237"/>
                  </a:lnTo>
                  <a:lnTo>
                    <a:pt x="0" y="403237"/>
                  </a:lnTo>
                  <a:close/>
                </a:path>
              </a:pathLst>
            </a:custGeom>
            <a:solidFill>
              <a:srgbClr val="000000">
                <a:alpha val="0"/>
              </a:srgbClr>
            </a:solidFill>
          </p:spPr>
        </p:sp>
        <p:sp>
          <p:nvSpPr>
            <p:cNvPr id="22" name="TextBox 22"/>
            <p:cNvSpPr txBox="1"/>
            <p:nvPr/>
          </p:nvSpPr>
          <p:spPr>
            <a:xfrm>
              <a:off x="0" y="-28575"/>
              <a:ext cx="796084" cy="431812"/>
            </a:xfrm>
            <a:prstGeom prst="rect">
              <a:avLst/>
            </a:prstGeom>
          </p:spPr>
          <p:txBody>
            <a:bodyPr lIns="0" tIns="0" rIns="0" bIns="0" rtlCol="0" anchor="b"/>
            <a:lstStyle/>
            <a:p>
              <a:pPr algn="r">
                <a:lnSpc>
                  <a:spcPts val="1441"/>
                </a:lnSpc>
              </a:pPr>
              <a:r>
                <a:rPr lang="en-US" sz="1200">
                  <a:solidFill>
                    <a:srgbClr val="BFBFBF"/>
                  </a:solidFill>
                  <a:latin typeface="Arial"/>
                  <a:ea typeface="Arial"/>
                  <a:cs typeface="Arial"/>
                  <a:sym typeface="Arial"/>
                </a:rPr>
                <a:t>1</a:t>
              </a:r>
            </a:p>
          </p:txBody>
        </p:sp>
      </p:grpSp>
      <p:grpSp>
        <p:nvGrpSpPr>
          <p:cNvPr id="23" name="Group 23"/>
          <p:cNvGrpSpPr/>
          <p:nvPr/>
        </p:nvGrpSpPr>
        <p:grpSpPr>
          <a:xfrm>
            <a:off x="978164" y="3526075"/>
            <a:ext cx="14033236" cy="3365892"/>
            <a:chOff x="0" y="0"/>
            <a:chExt cx="15938636" cy="4487856"/>
          </a:xfrm>
        </p:grpSpPr>
        <p:sp>
          <p:nvSpPr>
            <p:cNvPr id="24" name="Freeform 24"/>
            <p:cNvSpPr/>
            <p:nvPr/>
          </p:nvSpPr>
          <p:spPr>
            <a:xfrm>
              <a:off x="0" y="0"/>
              <a:ext cx="15938636" cy="4487856"/>
            </a:xfrm>
            <a:custGeom>
              <a:avLst/>
              <a:gdLst/>
              <a:ahLst/>
              <a:cxnLst/>
              <a:rect l="l" t="t" r="r" b="b"/>
              <a:pathLst>
                <a:path w="15938636" h="4487856">
                  <a:moveTo>
                    <a:pt x="0" y="0"/>
                  </a:moveTo>
                  <a:lnTo>
                    <a:pt x="15938636" y="0"/>
                  </a:lnTo>
                  <a:lnTo>
                    <a:pt x="15938636" y="4487856"/>
                  </a:lnTo>
                  <a:lnTo>
                    <a:pt x="0" y="4487856"/>
                  </a:lnTo>
                  <a:close/>
                </a:path>
              </a:pathLst>
            </a:custGeom>
            <a:solidFill>
              <a:srgbClr val="000000">
                <a:alpha val="0"/>
              </a:srgbClr>
            </a:solidFill>
          </p:spPr>
        </p:sp>
        <p:sp>
          <p:nvSpPr>
            <p:cNvPr id="25" name="TextBox 25"/>
            <p:cNvSpPr txBox="1"/>
            <p:nvPr/>
          </p:nvSpPr>
          <p:spPr>
            <a:xfrm>
              <a:off x="0" y="9525"/>
              <a:ext cx="15938636" cy="4478331"/>
            </a:xfrm>
            <a:prstGeom prst="rect">
              <a:avLst/>
            </a:prstGeom>
          </p:spPr>
          <p:txBody>
            <a:bodyPr lIns="0" tIns="0" rIns="0" bIns="0" rtlCol="0" anchor="ctr"/>
            <a:lstStyle/>
            <a:p>
              <a:pPr algn="l">
                <a:lnSpc>
                  <a:spcPts val="4517"/>
                </a:lnSpc>
              </a:pPr>
              <a:endParaRPr lang="da-DK" dirty="0"/>
            </a:p>
            <a:p>
              <a:pPr algn="l">
                <a:lnSpc>
                  <a:spcPts val="6160"/>
                </a:lnSpc>
              </a:pPr>
              <a:r>
                <a:rPr lang="en-US" sz="6417" b="1" dirty="0" err="1">
                  <a:solidFill>
                    <a:srgbClr val="FFFFFF"/>
                  </a:solidFill>
                  <a:latin typeface="Arial Bold"/>
                  <a:ea typeface="Arial Bold"/>
                  <a:cs typeface="Arial Bold"/>
                  <a:sym typeface="Arial Bold"/>
                </a:rPr>
                <a:t>Klimatiltagsprogrammet</a:t>
              </a:r>
              <a:r>
                <a:rPr lang="en-US" sz="6417" b="1" dirty="0">
                  <a:solidFill>
                    <a:srgbClr val="FFFFFF"/>
                  </a:solidFill>
                  <a:latin typeface="Arial Bold"/>
                  <a:ea typeface="Arial Bold"/>
                  <a:cs typeface="Arial Bold"/>
                  <a:sym typeface="Arial Bold"/>
                </a:rPr>
                <a:t> 2026-2029</a:t>
              </a:r>
            </a:p>
            <a:p>
              <a:pPr algn="l">
                <a:lnSpc>
                  <a:spcPts val="6160"/>
                </a:lnSpc>
              </a:pPr>
              <a:r>
                <a:rPr lang="en-US" sz="4800" b="1" dirty="0" err="1">
                  <a:solidFill>
                    <a:srgbClr val="FFFFFF"/>
                  </a:solidFill>
                  <a:latin typeface="Arial Bold"/>
                  <a:ea typeface="Arial Bold"/>
                  <a:cs typeface="Arial Bold"/>
                  <a:sym typeface="Arial Bold"/>
                </a:rPr>
                <a:t>Ansøgningsproces</a:t>
              </a:r>
              <a:r>
                <a:rPr lang="en-US" sz="4800" b="1" dirty="0">
                  <a:solidFill>
                    <a:srgbClr val="FFFFFF"/>
                  </a:solidFill>
                  <a:latin typeface="Arial Bold"/>
                  <a:ea typeface="Arial Bold"/>
                  <a:cs typeface="Arial Bold"/>
                  <a:sym typeface="Arial Bold"/>
                </a:rPr>
                <a:t> og </a:t>
              </a:r>
              <a:r>
                <a:rPr lang="en-US" sz="4800" b="1" dirty="0" err="1">
                  <a:solidFill>
                    <a:srgbClr val="FFFFFF"/>
                  </a:solidFill>
                  <a:latin typeface="Arial Bold"/>
                  <a:ea typeface="Arial Bold"/>
                  <a:cs typeface="Arial Bold"/>
                  <a:sym typeface="Arial Bold"/>
                </a:rPr>
                <a:t>ansøgningsmateriale</a:t>
              </a:r>
              <a:endParaRPr lang="en-US" sz="3600" b="1" dirty="0">
                <a:solidFill>
                  <a:srgbClr val="FFFFFF"/>
                </a:solidFill>
                <a:latin typeface="Arial Bold"/>
                <a:ea typeface="Arial Bold"/>
                <a:cs typeface="Arial Bold"/>
                <a:sym typeface="Arial Bold"/>
              </a:endParaRPr>
            </a:p>
          </p:txBody>
        </p:sp>
      </p:grpSp>
      <p:sp>
        <p:nvSpPr>
          <p:cNvPr id="27" name="TextBox 27"/>
          <p:cNvSpPr txBox="1"/>
          <p:nvPr/>
        </p:nvSpPr>
        <p:spPr>
          <a:xfrm>
            <a:off x="18441532" y="-13200"/>
            <a:ext cx="2489746" cy="2009410"/>
          </a:xfrm>
          <a:prstGeom prst="rect">
            <a:avLst/>
          </a:prstGeom>
        </p:spPr>
        <p:txBody>
          <a:bodyPr lIns="0" tIns="0" rIns="0" bIns="0" rtlCol="0" anchor="t">
            <a:spAutoFit/>
          </a:bodyPr>
          <a:lstStyle/>
          <a:p>
            <a:pPr algn="l">
              <a:lnSpc>
                <a:spcPts val="1621"/>
              </a:lnSpc>
            </a:pPr>
            <a:r>
              <a:rPr lang="en-US" sz="1351" b="1">
                <a:solidFill>
                  <a:srgbClr val="808080"/>
                </a:solidFill>
                <a:latin typeface="Arial Bold"/>
                <a:ea typeface="Arial Bold"/>
                <a:cs typeface="Arial Bold"/>
                <a:sym typeface="Arial Bold"/>
              </a:rPr>
              <a:t>Gitter- og hjælpelinjer</a:t>
            </a:r>
          </a:p>
          <a:p>
            <a:pPr algn="l">
              <a:lnSpc>
                <a:spcPts val="1621"/>
              </a:lnSpc>
            </a:pPr>
            <a:r>
              <a:rPr lang="en-US" sz="1351">
                <a:solidFill>
                  <a:srgbClr val="808080"/>
                </a:solidFill>
                <a:latin typeface="Arial"/>
                <a:ea typeface="Arial"/>
                <a:cs typeface="Arial"/>
                <a:sym typeface="Arial"/>
              </a:rPr>
              <a:t>For at se gitter- og hjælpelinjer</a:t>
            </a:r>
          </a:p>
          <a:p>
            <a:pPr algn="l">
              <a:lnSpc>
                <a:spcPts val="1621"/>
              </a:lnSpc>
            </a:pPr>
            <a:r>
              <a:rPr lang="en-US" sz="1351" b="1">
                <a:solidFill>
                  <a:srgbClr val="808080"/>
                </a:solidFill>
                <a:latin typeface="Arial Bold"/>
                <a:ea typeface="Arial Bold"/>
                <a:cs typeface="Arial Bold"/>
                <a:sym typeface="Arial Bold"/>
              </a:rPr>
              <a:t>1.</a:t>
            </a:r>
            <a:r>
              <a:rPr lang="en-US" sz="1351">
                <a:solidFill>
                  <a:srgbClr val="808080"/>
                </a:solidFill>
                <a:latin typeface="Arial"/>
                <a:ea typeface="Arial"/>
                <a:cs typeface="Arial"/>
                <a:sym typeface="Arial"/>
              </a:rPr>
              <a:t> Klik på </a:t>
            </a:r>
            <a:r>
              <a:rPr lang="en-US" sz="1351" b="1">
                <a:solidFill>
                  <a:srgbClr val="808080"/>
                </a:solidFill>
                <a:latin typeface="Arial Bold"/>
                <a:ea typeface="Arial Bold"/>
                <a:cs typeface="Arial Bold"/>
                <a:sym typeface="Arial Bold"/>
              </a:rPr>
              <a:t>Vis</a:t>
            </a:r>
          </a:p>
          <a:p>
            <a:pPr algn="l">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Gitterlinjer</a:t>
            </a:r>
          </a:p>
          <a:p>
            <a:pPr algn="l">
              <a:lnSpc>
                <a:spcPts val="1621"/>
              </a:lnSpc>
            </a:pPr>
            <a:r>
              <a:rPr lang="en-US" sz="1351">
                <a:solidFill>
                  <a:srgbClr val="808080"/>
                </a:solidFill>
                <a:latin typeface="Arial"/>
                <a:ea typeface="Arial"/>
                <a:cs typeface="Arial"/>
                <a:sym typeface="Arial"/>
              </a:rPr>
              <a:t>og/eller </a:t>
            </a:r>
            <a:r>
              <a:rPr lang="en-US" sz="1351" b="1">
                <a:solidFill>
                  <a:srgbClr val="808080"/>
                </a:solidFill>
                <a:latin typeface="Arial Bold"/>
                <a:ea typeface="Arial Bold"/>
                <a:cs typeface="Arial Bold"/>
                <a:sym typeface="Arial Bold"/>
              </a:rPr>
              <a:t>Hjælpelinjer</a:t>
            </a:r>
          </a:p>
          <a:p>
            <a:pPr algn="l">
              <a:lnSpc>
                <a:spcPts val="1621"/>
              </a:lnSpc>
            </a:pPr>
            <a:endParaRPr lang="en-US" sz="1351" b="1">
              <a:solidFill>
                <a:srgbClr val="808080"/>
              </a:solidFill>
              <a:latin typeface="Arial Bold"/>
              <a:ea typeface="Arial Bold"/>
              <a:cs typeface="Arial Bold"/>
              <a:sym typeface="Arial Bold"/>
            </a:endParaRPr>
          </a:p>
          <a:p>
            <a:pPr algn="l">
              <a:lnSpc>
                <a:spcPts val="1621"/>
              </a:lnSpc>
            </a:pPr>
            <a:r>
              <a:rPr lang="en-US" sz="1351" b="1">
                <a:solidFill>
                  <a:srgbClr val="808080"/>
                </a:solidFill>
                <a:latin typeface="Arial Bold"/>
                <a:ea typeface="Arial Bold"/>
                <a:cs typeface="Arial Bold"/>
                <a:sym typeface="Arial Bold"/>
              </a:rPr>
              <a:t>Tip</a:t>
            </a:r>
            <a:r>
              <a:rPr lang="en-US" sz="1351">
                <a:solidFill>
                  <a:srgbClr val="808080"/>
                </a:solidFill>
                <a:latin typeface="Arial"/>
                <a:ea typeface="Arial"/>
                <a:cs typeface="Arial"/>
                <a:sym typeface="Arial"/>
              </a:rPr>
              <a:t>: Alt + F9 for hurtig visning af hjælpelinjer</a:t>
            </a:r>
          </a:p>
        </p:txBody>
      </p:sp>
      <p:sp>
        <p:nvSpPr>
          <p:cNvPr id="28" name="TextBox 28"/>
          <p:cNvSpPr txBox="1"/>
          <p:nvPr/>
        </p:nvSpPr>
        <p:spPr>
          <a:xfrm>
            <a:off x="-3085811" y="1758185"/>
            <a:ext cx="2939922" cy="246011"/>
          </a:xfrm>
          <a:prstGeom prst="rect">
            <a:avLst/>
          </a:prstGeom>
        </p:spPr>
        <p:txBody>
          <a:bodyPr lIns="0" tIns="0" rIns="0" bIns="0" rtlCol="0" anchor="t">
            <a:spAutoFit/>
          </a:bodyPr>
          <a:lstStyle/>
          <a:p>
            <a:pPr algn="r">
              <a:lnSpc>
                <a:spcPts val="1621"/>
              </a:lnSpc>
            </a:pPr>
            <a:r>
              <a:rPr lang="en-US" sz="1351">
                <a:solidFill>
                  <a:srgbClr val="808080"/>
                </a:solidFill>
                <a:latin typeface="Arial"/>
                <a:ea typeface="Arial"/>
                <a:cs typeface="Arial"/>
                <a:sym typeface="Arial"/>
              </a:rPr>
              <a:t>Maks tre linjer i stor typografi</a:t>
            </a:r>
          </a:p>
        </p:txBody>
      </p:sp>
      <p:pic>
        <p:nvPicPr>
          <p:cNvPr id="30" name="Billede 29">
            <a:extLst>
              <a:ext uri="{FF2B5EF4-FFF2-40B4-BE49-F238E27FC236}">
                <a16:creationId xmlns:a16="http://schemas.microsoft.com/office/drawing/2014/main" id="{62ED314C-0282-49E9-8766-ABE78CF2F4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991505"/>
            <a:ext cx="2971800" cy="15172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3</a:t>
              </a:r>
            </a:p>
          </p:txBody>
        </p:sp>
      </p:grpSp>
      <p:grpSp>
        <p:nvGrpSpPr>
          <p:cNvPr id="20" name="Group 20"/>
          <p:cNvGrpSpPr/>
          <p:nvPr/>
        </p:nvGrpSpPr>
        <p:grpSpPr>
          <a:xfrm>
            <a:off x="1723945" y="9471380"/>
            <a:ext cx="8484629" cy="436753"/>
            <a:chOff x="0" y="0"/>
            <a:chExt cx="11312838" cy="582337"/>
          </a:xfrm>
        </p:grpSpPr>
        <p:sp>
          <p:nvSpPr>
            <p:cNvPr id="21" name="Freeform 21"/>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22" name="TextBox 22"/>
            <p:cNvSpPr txBox="1"/>
            <p:nvPr/>
          </p:nvSpPr>
          <p:spPr>
            <a:xfrm>
              <a:off x="0" y="-28575"/>
              <a:ext cx="11312838" cy="610912"/>
            </a:xfrm>
            <a:prstGeom prst="rect">
              <a:avLst/>
            </a:prstGeom>
          </p:spPr>
          <p:txBody>
            <a:bodyPr lIns="0" tIns="0" rIns="0" bIns="0" rtlCol="0" anchor="b"/>
            <a:lstStyle/>
            <a:p>
              <a:pPr algn="l">
                <a:lnSpc>
                  <a:spcPts val="1441"/>
                </a:lnSpc>
              </a:pP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Styrelsen</a:t>
              </a:r>
              <a:r>
                <a:rPr lang="en-US" sz="1200" dirty="0">
                  <a:solidFill>
                    <a:srgbClr val="003127"/>
                  </a:solidFill>
                  <a:latin typeface="Arial"/>
                  <a:ea typeface="Arial"/>
                  <a:cs typeface="Arial"/>
                  <a:sym typeface="Arial"/>
                </a:rPr>
                <a:t> for </a:t>
              </a:r>
              <a:r>
                <a:rPr lang="en-US" sz="1200" dirty="0" err="1">
                  <a:solidFill>
                    <a:srgbClr val="003127"/>
                  </a:solidFill>
                  <a:latin typeface="Arial"/>
                  <a:ea typeface="Arial"/>
                  <a:cs typeface="Arial"/>
                  <a:sym typeface="Arial"/>
                </a:rPr>
                <a:t>Grøn</a:t>
              </a: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Arealomlægning</a:t>
              </a:r>
              <a:r>
                <a:rPr lang="en-US" sz="1200" dirty="0">
                  <a:solidFill>
                    <a:srgbClr val="003127"/>
                  </a:solidFill>
                  <a:latin typeface="Arial"/>
                  <a:ea typeface="Arial"/>
                  <a:cs typeface="Arial"/>
                  <a:sym typeface="Arial"/>
                </a:rPr>
                <a:t> &amp; </a:t>
              </a:r>
              <a:r>
                <a:rPr lang="en-US" sz="1200" dirty="0" err="1">
                  <a:solidFill>
                    <a:srgbClr val="003127"/>
                  </a:solidFill>
                  <a:latin typeface="Arial"/>
                  <a:ea typeface="Arial"/>
                  <a:cs typeface="Arial"/>
                  <a:sym typeface="Arial"/>
                </a:rPr>
                <a:t>Vandmiljø</a:t>
              </a:r>
              <a:r>
                <a:rPr lang="en-US" sz="1200" dirty="0">
                  <a:solidFill>
                    <a:srgbClr val="003127"/>
                  </a:solidFill>
                  <a:latin typeface="Arial"/>
                  <a:ea typeface="Arial"/>
                  <a:cs typeface="Arial"/>
                  <a:sym typeface="Arial"/>
                </a:rPr>
                <a:t>/</a:t>
              </a:r>
              <a:r>
                <a:rPr lang="en-US" sz="1200" dirty="0" err="1">
                  <a:solidFill>
                    <a:srgbClr val="003127"/>
                  </a:solidFill>
                  <a:latin typeface="Arial"/>
                  <a:ea typeface="Arial"/>
                  <a:cs typeface="Arial"/>
                  <a:sym typeface="Arial"/>
                </a:rPr>
                <a:t>Klimatiltagsprogrammet</a:t>
              </a:r>
              <a:r>
                <a:rPr lang="en-US" sz="1200" dirty="0">
                  <a:solidFill>
                    <a:srgbClr val="003127"/>
                  </a:solidFill>
                  <a:latin typeface="Arial"/>
                  <a:ea typeface="Arial"/>
                  <a:cs typeface="Arial"/>
                  <a:sym typeface="Arial"/>
                </a:rPr>
                <a:t> 2026-2029</a:t>
              </a:r>
            </a:p>
          </p:txBody>
        </p:sp>
      </p:grpSp>
      <p:sp>
        <p:nvSpPr>
          <p:cNvPr id="24" name="TextBox 24"/>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5" name="TextBox 25"/>
          <p:cNvSpPr txBox="1"/>
          <p:nvPr/>
        </p:nvSpPr>
        <p:spPr>
          <a:xfrm>
            <a:off x="991375" y="912121"/>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Ansøgningsproces</a:t>
            </a:r>
            <a:endParaRPr lang="en-US" sz="3452" b="1" dirty="0">
              <a:solidFill>
                <a:srgbClr val="003127"/>
              </a:solidFill>
              <a:latin typeface="Arial Bold"/>
              <a:ea typeface="Arial Bold"/>
              <a:cs typeface="Arial Bold"/>
              <a:sym typeface="Arial Bold"/>
            </a:endParaRPr>
          </a:p>
        </p:txBody>
      </p:sp>
      <p:pic>
        <p:nvPicPr>
          <p:cNvPr id="28" name="Billede 27">
            <a:extLst>
              <a:ext uri="{FF2B5EF4-FFF2-40B4-BE49-F238E27FC236}">
                <a16:creationId xmlns:a16="http://schemas.microsoft.com/office/drawing/2014/main" id="{28625F32-861F-4760-A20F-245B3371C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1536" y="554295"/>
            <a:ext cx="2795089" cy="1427053"/>
          </a:xfrm>
          <a:prstGeom prst="rect">
            <a:avLst/>
          </a:prstGeom>
        </p:spPr>
      </p:pic>
      <p:sp>
        <p:nvSpPr>
          <p:cNvPr id="16" name="Tekstfelt 15">
            <a:extLst>
              <a:ext uri="{FF2B5EF4-FFF2-40B4-BE49-F238E27FC236}">
                <a16:creationId xmlns:a16="http://schemas.microsoft.com/office/drawing/2014/main" id="{2419ED54-AEE6-4605-BE5E-1655AA0C41AE}"/>
              </a:ext>
            </a:extLst>
          </p:cNvPr>
          <p:cNvSpPr txBox="1"/>
          <p:nvPr/>
        </p:nvSpPr>
        <p:spPr>
          <a:xfrm>
            <a:off x="1451033" y="4719500"/>
            <a:ext cx="14017567" cy="2954655"/>
          </a:xfrm>
          <a:prstGeom prst="rect">
            <a:avLst/>
          </a:prstGeom>
          <a:noFill/>
        </p:spPr>
        <p:txBody>
          <a:bodyPr wrap="square" rtlCol="0">
            <a:spAutoFit/>
          </a:bodyPr>
          <a:lstStyle/>
          <a:p>
            <a:r>
              <a:rPr lang="da-DK" sz="2400" b="1" dirty="0"/>
              <a:t>Ansøgningsfrist d. 15. september kl. 12.00</a:t>
            </a:r>
          </a:p>
          <a:p>
            <a:endParaRPr lang="da-DK" dirty="0"/>
          </a:p>
          <a:p>
            <a:r>
              <a:rPr lang="da-DK" dirty="0"/>
              <a:t>Ansøgning om tilsagn skal indsendes via Digital Post (f.eks. ”digital post”- funktionen i Outlook eller e-Boks). </a:t>
            </a:r>
          </a:p>
          <a:p>
            <a:endParaRPr lang="da-DK" dirty="0"/>
          </a:p>
          <a:p>
            <a:r>
              <a:rPr lang="da-DK" dirty="0"/>
              <a:t>I emnefeltet skriver du e-mailadressen </a:t>
            </a:r>
            <a:r>
              <a:rPr lang="da-DK" b="1" dirty="0"/>
              <a:t>klimatiltag@sgav.dk </a:t>
            </a:r>
            <a:r>
              <a:rPr lang="da-DK" dirty="0"/>
              <a:t>samt projekttitel. </a:t>
            </a:r>
          </a:p>
          <a:p>
            <a:endParaRPr lang="da-DK" dirty="0"/>
          </a:p>
          <a:p>
            <a:r>
              <a:rPr lang="da-DK" dirty="0"/>
              <a:t>Bemærk, at hvis bilag indeholder fortrolige eller personfølsomme GDPR-data, bør fremsendelsen af oplysningerne udelukkende ske via Digital Post.</a:t>
            </a:r>
          </a:p>
          <a:p>
            <a:endParaRPr lang="da-DK" dirty="0"/>
          </a:p>
          <a:p>
            <a:r>
              <a:rPr lang="da-DK" dirty="0"/>
              <a:t>Al anden skriftlig kommunikation med os i forbindelse med ordningen skal ske via e-mail til klimatiltag@sgav.dk.  </a:t>
            </a:r>
          </a:p>
          <a:p>
            <a:endParaRPr lang="da-DK" dirty="0"/>
          </a:p>
        </p:txBody>
      </p:sp>
      <p:graphicFrame>
        <p:nvGraphicFramePr>
          <p:cNvPr id="44" name="Diagram 43">
            <a:extLst>
              <a:ext uri="{FF2B5EF4-FFF2-40B4-BE49-F238E27FC236}">
                <a16:creationId xmlns:a16="http://schemas.microsoft.com/office/drawing/2014/main" id="{2D85745F-4AB4-43B7-8C5D-C13F91DCD7A6}"/>
              </a:ext>
            </a:extLst>
          </p:cNvPr>
          <p:cNvGraphicFramePr/>
          <p:nvPr>
            <p:extLst>
              <p:ext uri="{D42A27DB-BD31-4B8C-83A1-F6EECF244321}">
                <p14:modId xmlns:p14="http://schemas.microsoft.com/office/powerpoint/2010/main" val="1796381415"/>
              </p:ext>
            </p:extLst>
          </p:nvPr>
        </p:nvGraphicFramePr>
        <p:xfrm>
          <a:off x="982274" y="1389303"/>
          <a:ext cx="15400726" cy="3546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3</a:t>
              </a:r>
            </a:p>
          </p:txBody>
        </p:sp>
      </p:grpSp>
      <p:grpSp>
        <p:nvGrpSpPr>
          <p:cNvPr id="20" name="Group 20"/>
          <p:cNvGrpSpPr/>
          <p:nvPr/>
        </p:nvGrpSpPr>
        <p:grpSpPr>
          <a:xfrm>
            <a:off x="1723945" y="9471380"/>
            <a:ext cx="8484629" cy="436753"/>
            <a:chOff x="0" y="0"/>
            <a:chExt cx="11312838" cy="582337"/>
          </a:xfrm>
        </p:grpSpPr>
        <p:sp>
          <p:nvSpPr>
            <p:cNvPr id="21" name="Freeform 21"/>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22" name="TextBox 22"/>
            <p:cNvSpPr txBox="1"/>
            <p:nvPr/>
          </p:nvSpPr>
          <p:spPr>
            <a:xfrm>
              <a:off x="0" y="-28575"/>
              <a:ext cx="11312838" cy="610912"/>
            </a:xfrm>
            <a:prstGeom prst="rect">
              <a:avLst/>
            </a:prstGeom>
          </p:spPr>
          <p:txBody>
            <a:bodyPr lIns="0" tIns="0" rIns="0" bIns="0" rtlCol="0" anchor="b"/>
            <a:lstStyle/>
            <a:p>
              <a:pPr algn="l">
                <a:lnSpc>
                  <a:spcPts val="1441"/>
                </a:lnSpc>
              </a:pP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Styrelsen</a:t>
              </a:r>
              <a:r>
                <a:rPr lang="en-US" sz="1200" dirty="0">
                  <a:solidFill>
                    <a:srgbClr val="003127"/>
                  </a:solidFill>
                  <a:latin typeface="Arial"/>
                  <a:ea typeface="Arial"/>
                  <a:cs typeface="Arial"/>
                  <a:sym typeface="Arial"/>
                </a:rPr>
                <a:t> for </a:t>
              </a:r>
              <a:r>
                <a:rPr lang="en-US" sz="1200" dirty="0" err="1">
                  <a:solidFill>
                    <a:srgbClr val="003127"/>
                  </a:solidFill>
                  <a:latin typeface="Arial"/>
                  <a:ea typeface="Arial"/>
                  <a:cs typeface="Arial"/>
                  <a:sym typeface="Arial"/>
                </a:rPr>
                <a:t>Grøn</a:t>
              </a: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Arealomlægning</a:t>
              </a:r>
              <a:r>
                <a:rPr lang="en-US" sz="1200" dirty="0">
                  <a:solidFill>
                    <a:srgbClr val="003127"/>
                  </a:solidFill>
                  <a:latin typeface="Arial"/>
                  <a:ea typeface="Arial"/>
                  <a:cs typeface="Arial"/>
                  <a:sym typeface="Arial"/>
                </a:rPr>
                <a:t> &amp; </a:t>
              </a:r>
              <a:r>
                <a:rPr lang="en-US" sz="1200" dirty="0" err="1">
                  <a:solidFill>
                    <a:srgbClr val="003127"/>
                  </a:solidFill>
                  <a:latin typeface="Arial"/>
                  <a:ea typeface="Arial"/>
                  <a:cs typeface="Arial"/>
                  <a:sym typeface="Arial"/>
                </a:rPr>
                <a:t>Vandmiljø</a:t>
              </a:r>
              <a:r>
                <a:rPr lang="en-US" sz="1200" dirty="0">
                  <a:solidFill>
                    <a:srgbClr val="003127"/>
                  </a:solidFill>
                  <a:latin typeface="Arial"/>
                  <a:ea typeface="Arial"/>
                  <a:cs typeface="Arial"/>
                  <a:sym typeface="Arial"/>
                </a:rPr>
                <a:t>/</a:t>
              </a:r>
              <a:r>
                <a:rPr lang="en-US" sz="1200" dirty="0" err="1">
                  <a:solidFill>
                    <a:srgbClr val="003127"/>
                  </a:solidFill>
                  <a:latin typeface="Arial"/>
                  <a:ea typeface="Arial"/>
                  <a:cs typeface="Arial"/>
                  <a:sym typeface="Arial"/>
                </a:rPr>
                <a:t>Klimatiltagsprogrammet</a:t>
              </a:r>
              <a:r>
                <a:rPr lang="en-US" sz="1200" dirty="0">
                  <a:solidFill>
                    <a:srgbClr val="003127"/>
                  </a:solidFill>
                  <a:latin typeface="Arial"/>
                  <a:ea typeface="Arial"/>
                  <a:cs typeface="Arial"/>
                  <a:sym typeface="Arial"/>
                </a:rPr>
                <a:t> 2026-2029</a:t>
              </a:r>
            </a:p>
          </p:txBody>
        </p:sp>
      </p:grpSp>
      <p:sp>
        <p:nvSpPr>
          <p:cNvPr id="24" name="TextBox 24"/>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5" name="TextBox 25"/>
          <p:cNvSpPr txBox="1"/>
          <p:nvPr/>
        </p:nvSpPr>
        <p:spPr>
          <a:xfrm>
            <a:off x="991375" y="912121"/>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Ansøgningsmateriale</a:t>
            </a:r>
            <a:endParaRPr lang="en-US" sz="3452" b="1" dirty="0">
              <a:solidFill>
                <a:srgbClr val="003127"/>
              </a:solidFill>
              <a:latin typeface="Arial Bold"/>
              <a:ea typeface="Arial Bold"/>
              <a:cs typeface="Arial Bold"/>
              <a:sym typeface="Arial Bold"/>
            </a:endParaRPr>
          </a:p>
        </p:txBody>
      </p:sp>
      <p:pic>
        <p:nvPicPr>
          <p:cNvPr id="28" name="Billede 27">
            <a:extLst>
              <a:ext uri="{FF2B5EF4-FFF2-40B4-BE49-F238E27FC236}">
                <a16:creationId xmlns:a16="http://schemas.microsoft.com/office/drawing/2014/main" id="{28625F32-861F-4760-A20F-245B3371C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1536" y="554295"/>
            <a:ext cx="2795089" cy="1427053"/>
          </a:xfrm>
          <a:prstGeom prst="rect">
            <a:avLst/>
          </a:prstGeom>
        </p:spPr>
      </p:pic>
      <p:sp>
        <p:nvSpPr>
          <p:cNvPr id="16" name="Tekstfelt 15">
            <a:extLst>
              <a:ext uri="{FF2B5EF4-FFF2-40B4-BE49-F238E27FC236}">
                <a16:creationId xmlns:a16="http://schemas.microsoft.com/office/drawing/2014/main" id="{2419ED54-AEE6-4605-BE5E-1655AA0C41AE}"/>
              </a:ext>
            </a:extLst>
          </p:cNvPr>
          <p:cNvSpPr txBox="1"/>
          <p:nvPr/>
        </p:nvSpPr>
        <p:spPr>
          <a:xfrm>
            <a:off x="982274" y="2626011"/>
            <a:ext cx="14017567" cy="3416320"/>
          </a:xfrm>
          <a:prstGeom prst="rect">
            <a:avLst/>
          </a:prstGeom>
          <a:noFill/>
        </p:spPr>
        <p:txBody>
          <a:bodyPr wrap="square" rtlCol="0">
            <a:spAutoFit/>
          </a:bodyPr>
          <a:lstStyle/>
          <a:p>
            <a:pPr>
              <a:buNone/>
            </a:pPr>
            <a:r>
              <a:rPr lang="da-DK" sz="2400" dirty="0"/>
              <a:t>Ansøgningsmateriale findes på vores tilskuds guide:</a:t>
            </a:r>
          </a:p>
          <a:p>
            <a:pPr>
              <a:buNone/>
            </a:pPr>
            <a:r>
              <a:rPr lang="da-DK" sz="2400" dirty="0">
                <a:hlinkClick r:id="rId5"/>
              </a:rPr>
              <a:t>https://lbst.dk/tilskud/tilskudsguide/2023-og-senere/klimatiltagsprogrammet-2026-2029</a:t>
            </a:r>
            <a:endParaRPr lang="da-DK" sz="2400" dirty="0"/>
          </a:p>
          <a:p>
            <a:pPr>
              <a:buNone/>
            </a:pPr>
            <a:endParaRPr lang="da-DK" sz="2400" dirty="0"/>
          </a:p>
          <a:p>
            <a:r>
              <a:rPr lang="da-DK" sz="2400" dirty="0"/>
              <a:t>Her finder i blandt andet:</a:t>
            </a:r>
          </a:p>
          <a:p>
            <a:pPr marL="342900" indent="-342900">
              <a:buFont typeface="Arial" panose="020B0604020202020204" pitchFamily="34" charset="0"/>
              <a:buChar char="•"/>
            </a:pPr>
            <a:r>
              <a:rPr lang="da-DK" sz="2400" dirty="0"/>
              <a:t>Vejledningen</a:t>
            </a:r>
          </a:p>
          <a:p>
            <a:pPr marL="342900" indent="-342900">
              <a:buFont typeface="Arial" panose="020B0604020202020204" pitchFamily="34" charset="0"/>
              <a:buChar char="•"/>
            </a:pPr>
            <a:r>
              <a:rPr lang="da-DK" sz="2400" dirty="0"/>
              <a:t>Skema A: Hovedansøgningsskema</a:t>
            </a:r>
          </a:p>
          <a:p>
            <a:pPr marL="342900" indent="-342900">
              <a:buFont typeface="Arial" panose="020B0604020202020204" pitchFamily="34" charset="0"/>
              <a:buChar char="•"/>
            </a:pPr>
            <a:r>
              <a:rPr lang="da-DK" sz="2400" dirty="0"/>
              <a:t>Skema B: Budget og GANTT-diagram</a:t>
            </a:r>
          </a:p>
          <a:p>
            <a:pPr marL="342900" indent="-342900">
              <a:buFont typeface="Arial" panose="020B0604020202020204" pitchFamily="34" charset="0"/>
              <a:buChar char="•"/>
            </a:pPr>
            <a:r>
              <a:rPr lang="da-DK" sz="2400" dirty="0"/>
              <a:t>Skema C: Deltagerskema</a:t>
            </a:r>
          </a:p>
          <a:p>
            <a:pPr marL="342900" indent="-342900">
              <a:buFont typeface="Arial" panose="020B0604020202020204" pitchFamily="34" charset="0"/>
              <a:buChar char="•"/>
            </a:pPr>
            <a:endParaRPr lang="da-DK" sz="2400" dirty="0"/>
          </a:p>
        </p:txBody>
      </p:sp>
      <p:pic>
        <p:nvPicPr>
          <p:cNvPr id="18" name="Billede 17">
            <a:extLst>
              <a:ext uri="{FF2B5EF4-FFF2-40B4-BE49-F238E27FC236}">
                <a16:creationId xmlns:a16="http://schemas.microsoft.com/office/drawing/2014/main" id="{171782A5-AE3F-4F0D-873D-C517E6FC697E}"/>
              </a:ext>
            </a:extLst>
          </p:cNvPr>
          <p:cNvPicPr>
            <a:picLocks noChangeAspect="1"/>
          </p:cNvPicPr>
          <p:nvPr/>
        </p:nvPicPr>
        <p:blipFill>
          <a:blip r:embed="rId6"/>
          <a:stretch>
            <a:fillRect/>
          </a:stretch>
        </p:blipFill>
        <p:spPr>
          <a:xfrm>
            <a:off x="7073347" y="3872387"/>
            <a:ext cx="5177060" cy="4928713"/>
          </a:xfrm>
          <a:prstGeom prst="rect">
            <a:avLst/>
          </a:prstGeom>
        </p:spPr>
      </p:pic>
    </p:spTree>
    <p:extLst>
      <p:ext uri="{BB962C8B-B14F-4D97-AF65-F5344CB8AC3E}">
        <p14:creationId xmlns:p14="http://schemas.microsoft.com/office/powerpoint/2010/main" val="219066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3</a:t>
              </a:r>
            </a:p>
          </p:txBody>
        </p:sp>
      </p:grpSp>
      <p:grpSp>
        <p:nvGrpSpPr>
          <p:cNvPr id="20" name="Group 20"/>
          <p:cNvGrpSpPr/>
          <p:nvPr/>
        </p:nvGrpSpPr>
        <p:grpSpPr>
          <a:xfrm>
            <a:off x="1723945" y="9471380"/>
            <a:ext cx="8484629" cy="436753"/>
            <a:chOff x="0" y="0"/>
            <a:chExt cx="11312838" cy="582337"/>
          </a:xfrm>
        </p:grpSpPr>
        <p:sp>
          <p:nvSpPr>
            <p:cNvPr id="21" name="Freeform 21"/>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22" name="TextBox 22"/>
            <p:cNvSpPr txBox="1"/>
            <p:nvPr/>
          </p:nvSpPr>
          <p:spPr>
            <a:xfrm>
              <a:off x="0" y="-28575"/>
              <a:ext cx="11312838" cy="610912"/>
            </a:xfrm>
            <a:prstGeom prst="rect">
              <a:avLst/>
            </a:prstGeom>
          </p:spPr>
          <p:txBody>
            <a:bodyPr lIns="0" tIns="0" rIns="0" bIns="0" rtlCol="0" anchor="b"/>
            <a:lstStyle/>
            <a:p>
              <a:pPr algn="l">
                <a:lnSpc>
                  <a:spcPts val="1441"/>
                </a:lnSpc>
              </a:pP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Styrelsen</a:t>
              </a:r>
              <a:r>
                <a:rPr lang="en-US" sz="1200" dirty="0">
                  <a:solidFill>
                    <a:srgbClr val="003127"/>
                  </a:solidFill>
                  <a:latin typeface="Arial"/>
                  <a:ea typeface="Arial"/>
                  <a:cs typeface="Arial"/>
                  <a:sym typeface="Arial"/>
                </a:rPr>
                <a:t> for </a:t>
              </a:r>
              <a:r>
                <a:rPr lang="en-US" sz="1200" dirty="0" err="1">
                  <a:solidFill>
                    <a:srgbClr val="003127"/>
                  </a:solidFill>
                  <a:latin typeface="Arial"/>
                  <a:ea typeface="Arial"/>
                  <a:cs typeface="Arial"/>
                  <a:sym typeface="Arial"/>
                </a:rPr>
                <a:t>Grøn</a:t>
              </a: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Arealomlægning</a:t>
              </a:r>
              <a:r>
                <a:rPr lang="en-US" sz="1200" dirty="0">
                  <a:solidFill>
                    <a:srgbClr val="003127"/>
                  </a:solidFill>
                  <a:latin typeface="Arial"/>
                  <a:ea typeface="Arial"/>
                  <a:cs typeface="Arial"/>
                  <a:sym typeface="Arial"/>
                </a:rPr>
                <a:t> &amp; </a:t>
              </a:r>
              <a:r>
                <a:rPr lang="en-US" sz="1200" dirty="0" err="1">
                  <a:solidFill>
                    <a:srgbClr val="003127"/>
                  </a:solidFill>
                  <a:latin typeface="Arial"/>
                  <a:ea typeface="Arial"/>
                  <a:cs typeface="Arial"/>
                  <a:sym typeface="Arial"/>
                </a:rPr>
                <a:t>Vandmiljø</a:t>
              </a:r>
              <a:r>
                <a:rPr lang="en-US" sz="1200" dirty="0">
                  <a:solidFill>
                    <a:srgbClr val="003127"/>
                  </a:solidFill>
                  <a:latin typeface="Arial"/>
                  <a:ea typeface="Arial"/>
                  <a:cs typeface="Arial"/>
                  <a:sym typeface="Arial"/>
                </a:rPr>
                <a:t>/</a:t>
              </a:r>
              <a:r>
                <a:rPr lang="en-US" sz="1200" dirty="0" err="1">
                  <a:solidFill>
                    <a:srgbClr val="003127"/>
                  </a:solidFill>
                  <a:latin typeface="Arial"/>
                  <a:ea typeface="Arial"/>
                  <a:cs typeface="Arial"/>
                  <a:sym typeface="Arial"/>
                </a:rPr>
                <a:t>Klimatiltagsprogrammet</a:t>
              </a:r>
              <a:r>
                <a:rPr lang="en-US" sz="1200" dirty="0">
                  <a:solidFill>
                    <a:srgbClr val="003127"/>
                  </a:solidFill>
                  <a:latin typeface="Arial"/>
                  <a:ea typeface="Arial"/>
                  <a:cs typeface="Arial"/>
                  <a:sym typeface="Arial"/>
                </a:rPr>
                <a:t> 2026-2029</a:t>
              </a:r>
            </a:p>
          </p:txBody>
        </p:sp>
      </p:grpSp>
      <p:sp>
        <p:nvSpPr>
          <p:cNvPr id="24" name="TextBox 24"/>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5" name="TextBox 25"/>
          <p:cNvSpPr txBox="1"/>
          <p:nvPr/>
        </p:nvSpPr>
        <p:spPr>
          <a:xfrm>
            <a:off x="991375" y="912121"/>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Vejledningen</a:t>
            </a:r>
            <a:endParaRPr lang="en-US" sz="3452" b="1" dirty="0">
              <a:solidFill>
                <a:srgbClr val="003127"/>
              </a:solidFill>
              <a:latin typeface="Arial Bold"/>
              <a:ea typeface="Arial Bold"/>
              <a:cs typeface="Arial Bold"/>
              <a:sym typeface="Arial Bold"/>
            </a:endParaRPr>
          </a:p>
        </p:txBody>
      </p:sp>
      <p:pic>
        <p:nvPicPr>
          <p:cNvPr id="28" name="Billede 27">
            <a:extLst>
              <a:ext uri="{FF2B5EF4-FFF2-40B4-BE49-F238E27FC236}">
                <a16:creationId xmlns:a16="http://schemas.microsoft.com/office/drawing/2014/main" id="{28625F32-861F-4760-A20F-245B3371C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1536" y="554295"/>
            <a:ext cx="2795089" cy="1427053"/>
          </a:xfrm>
          <a:prstGeom prst="rect">
            <a:avLst/>
          </a:prstGeom>
        </p:spPr>
      </p:pic>
      <p:pic>
        <p:nvPicPr>
          <p:cNvPr id="17" name="Billede 16">
            <a:extLst>
              <a:ext uri="{FF2B5EF4-FFF2-40B4-BE49-F238E27FC236}">
                <a16:creationId xmlns:a16="http://schemas.microsoft.com/office/drawing/2014/main" id="{404F04BD-2774-46F9-BE67-541D7D90481D}"/>
              </a:ext>
            </a:extLst>
          </p:cNvPr>
          <p:cNvPicPr>
            <a:picLocks noChangeAspect="1"/>
          </p:cNvPicPr>
          <p:nvPr/>
        </p:nvPicPr>
        <p:blipFill>
          <a:blip r:embed="rId5"/>
          <a:stretch>
            <a:fillRect/>
          </a:stretch>
        </p:blipFill>
        <p:spPr>
          <a:xfrm>
            <a:off x="9144000" y="2156995"/>
            <a:ext cx="4648200" cy="6490917"/>
          </a:xfrm>
          <a:prstGeom prst="rect">
            <a:avLst/>
          </a:prstGeom>
        </p:spPr>
      </p:pic>
      <p:sp>
        <p:nvSpPr>
          <p:cNvPr id="19" name="Tekstfelt 18">
            <a:extLst>
              <a:ext uri="{FF2B5EF4-FFF2-40B4-BE49-F238E27FC236}">
                <a16:creationId xmlns:a16="http://schemas.microsoft.com/office/drawing/2014/main" id="{E1B5F059-CA53-4CB4-9ED5-5938EE468817}"/>
              </a:ext>
            </a:extLst>
          </p:cNvPr>
          <p:cNvSpPr txBox="1"/>
          <p:nvPr/>
        </p:nvSpPr>
        <p:spPr>
          <a:xfrm>
            <a:off x="991375" y="2156995"/>
            <a:ext cx="7706930" cy="3323987"/>
          </a:xfrm>
          <a:prstGeom prst="rect">
            <a:avLst/>
          </a:prstGeom>
          <a:noFill/>
        </p:spPr>
        <p:txBody>
          <a:bodyPr wrap="square" rtlCol="0">
            <a:spAutoFit/>
          </a:bodyPr>
          <a:lstStyle/>
          <a:p>
            <a:r>
              <a:rPr lang="da-DK" sz="2400" dirty="0"/>
              <a:t>I vejledningen som du finder på tilskudsguiden kan du få råd og vejledningen blandt andet til:</a:t>
            </a:r>
          </a:p>
          <a:p>
            <a:endParaRPr lang="da-DK" sz="2400" dirty="0"/>
          </a:p>
          <a:p>
            <a:pPr marL="285750" indent="-285750">
              <a:buFont typeface="Arial" panose="020B0604020202020204" pitchFamily="34" charset="0"/>
              <a:buChar char="•"/>
            </a:pPr>
            <a:r>
              <a:rPr lang="da-DK" sz="2400" dirty="0"/>
              <a:t>Ansøgning om tilsagn (proceduren)</a:t>
            </a:r>
          </a:p>
          <a:p>
            <a:pPr marL="285750" indent="-285750">
              <a:buFont typeface="Arial" panose="020B0604020202020204" pitchFamily="34" charset="0"/>
              <a:buChar char="•"/>
            </a:pPr>
            <a:r>
              <a:rPr lang="da-DK" sz="2400" dirty="0"/>
              <a:t>Hvordan du udfylder ansøgningsskemaerne til tilsagn</a:t>
            </a:r>
          </a:p>
          <a:p>
            <a:pPr marL="285750" indent="-285750">
              <a:buFont typeface="Arial" panose="020B0604020202020204" pitchFamily="34" charset="0"/>
              <a:buChar char="•"/>
            </a:pPr>
            <a:r>
              <a:rPr lang="da-DK" sz="2400" dirty="0"/>
              <a:t>Hvordan du ansøger om ændringer</a:t>
            </a:r>
          </a:p>
          <a:p>
            <a:pPr marL="285750" indent="-285750">
              <a:buFont typeface="Arial" panose="020B0604020202020204" pitchFamily="34" charset="0"/>
              <a:buChar char="•"/>
            </a:pPr>
            <a:r>
              <a:rPr lang="da-DK" sz="2400" dirty="0"/>
              <a:t>Hvordan du ansøger om udbetaling</a:t>
            </a:r>
          </a:p>
          <a:p>
            <a:pPr marL="285750" indent="-285750">
              <a:buFont typeface="Arial" panose="020B0604020202020204" pitchFamily="34" charset="0"/>
              <a:buChar char="•"/>
            </a:pPr>
            <a:r>
              <a:rPr lang="da-DK" sz="2400" dirty="0"/>
              <a:t>Hvordan du udfylder ansøgningsskemaerne til udbetaling</a:t>
            </a:r>
          </a:p>
          <a:p>
            <a:endParaRPr lang="da-DK" dirty="0"/>
          </a:p>
        </p:txBody>
      </p:sp>
    </p:spTree>
    <p:extLst>
      <p:ext uri="{BB962C8B-B14F-4D97-AF65-F5344CB8AC3E}">
        <p14:creationId xmlns:p14="http://schemas.microsoft.com/office/powerpoint/2010/main" val="320367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3</a:t>
              </a:r>
            </a:p>
          </p:txBody>
        </p:sp>
      </p:grpSp>
      <p:grpSp>
        <p:nvGrpSpPr>
          <p:cNvPr id="20" name="Group 20"/>
          <p:cNvGrpSpPr/>
          <p:nvPr/>
        </p:nvGrpSpPr>
        <p:grpSpPr>
          <a:xfrm>
            <a:off x="1723945" y="9471380"/>
            <a:ext cx="8484629" cy="436753"/>
            <a:chOff x="0" y="0"/>
            <a:chExt cx="11312838" cy="582337"/>
          </a:xfrm>
        </p:grpSpPr>
        <p:sp>
          <p:nvSpPr>
            <p:cNvPr id="21" name="Freeform 21"/>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22" name="TextBox 22"/>
            <p:cNvSpPr txBox="1"/>
            <p:nvPr/>
          </p:nvSpPr>
          <p:spPr>
            <a:xfrm>
              <a:off x="0" y="-28575"/>
              <a:ext cx="11312838" cy="610912"/>
            </a:xfrm>
            <a:prstGeom prst="rect">
              <a:avLst/>
            </a:prstGeom>
          </p:spPr>
          <p:txBody>
            <a:bodyPr lIns="0" tIns="0" rIns="0" bIns="0" rtlCol="0" anchor="b"/>
            <a:lstStyle/>
            <a:p>
              <a:pPr algn="l">
                <a:lnSpc>
                  <a:spcPts val="1441"/>
                </a:lnSpc>
              </a:pP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Styrelsen</a:t>
              </a:r>
              <a:r>
                <a:rPr lang="en-US" sz="1200" dirty="0">
                  <a:solidFill>
                    <a:srgbClr val="003127"/>
                  </a:solidFill>
                  <a:latin typeface="Arial"/>
                  <a:ea typeface="Arial"/>
                  <a:cs typeface="Arial"/>
                  <a:sym typeface="Arial"/>
                </a:rPr>
                <a:t> for </a:t>
              </a:r>
              <a:r>
                <a:rPr lang="en-US" sz="1200" dirty="0" err="1">
                  <a:solidFill>
                    <a:srgbClr val="003127"/>
                  </a:solidFill>
                  <a:latin typeface="Arial"/>
                  <a:ea typeface="Arial"/>
                  <a:cs typeface="Arial"/>
                  <a:sym typeface="Arial"/>
                </a:rPr>
                <a:t>Grøn</a:t>
              </a: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Arealomlægning</a:t>
              </a:r>
              <a:r>
                <a:rPr lang="en-US" sz="1200" dirty="0">
                  <a:solidFill>
                    <a:srgbClr val="003127"/>
                  </a:solidFill>
                  <a:latin typeface="Arial"/>
                  <a:ea typeface="Arial"/>
                  <a:cs typeface="Arial"/>
                  <a:sym typeface="Arial"/>
                </a:rPr>
                <a:t> &amp; </a:t>
              </a:r>
              <a:r>
                <a:rPr lang="en-US" sz="1200" dirty="0" err="1">
                  <a:solidFill>
                    <a:srgbClr val="003127"/>
                  </a:solidFill>
                  <a:latin typeface="Arial"/>
                  <a:ea typeface="Arial"/>
                  <a:cs typeface="Arial"/>
                  <a:sym typeface="Arial"/>
                </a:rPr>
                <a:t>Vandmiljø</a:t>
              </a:r>
              <a:r>
                <a:rPr lang="en-US" sz="1200" dirty="0">
                  <a:solidFill>
                    <a:srgbClr val="003127"/>
                  </a:solidFill>
                  <a:latin typeface="Arial"/>
                  <a:ea typeface="Arial"/>
                  <a:cs typeface="Arial"/>
                  <a:sym typeface="Arial"/>
                </a:rPr>
                <a:t>/</a:t>
              </a:r>
              <a:r>
                <a:rPr lang="en-US" sz="1200" dirty="0" err="1">
                  <a:solidFill>
                    <a:srgbClr val="003127"/>
                  </a:solidFill>
                  <a:latin typeface="Arial"/>
                  <a:ea typeface="Arial"/>
                  <a:cs typeface="Arial"/>
                  <a:sym typeface="Arial"/>
                </a:rPr>
                <a:t>Klimatiltagsprogrammet</a:t>
              </a:r>
              <a:r>
                <a:rPr lang="en-US" sz="1200" dirty="0">
                  <a:solidFill>
                    <a:srgbClr val="003127"/>
                  </a:solidFill>
                  <a:latin typeface="Arial"/>
                  <a:ea typeface="Arial"/>
                  <a:cs typeface="Arial"/>
                  <a:sym typeface="Arial"/>
                </a:rPr>
                <a:t> 2026-2029</a:t>
              </a:r>
            </a:p>
          </p:txBody>
        </p:sp>
      </p:grpSp>
      <p:sp>
        <p:nvSpPr>
          <p:cNvPr id="24" name="TextBox 24"/>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5" name="TextBox 25"/>
          <p:cNvSpPr txBox="1"/>
          <p:nvPr/>
        </p:nvSpPr>
        <p:spPr>
          <a:xfrm>
            <a:off x="991375" y="912121"/>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Skema</a:t>
            </a:r>
            <a:r>
              <a:rPr lang="en-US" sz="3452" b="1" dirty="0">
                <a:solidFill>
                  <a:srgbClr val="003127"/>
                </a:solidFill>
                <a:latin typeface="Arial Bold"/>
                <a:ea typeface="Arial Bold"/>
                <a:cs typeface="Arial Bold"/>
                <a:sym typeface="Arial Bold"/>
              </a:rPr>
              <a:t> A - </a:t>
            </a:r>
            <a:r>
              <a:rPr lang="en-US" sz="3452" b="1" dirty="0" err="1">
                <a:solidFill>
                  <a:srgbClr val="003127"/>
                </a:solidFill>
                <a:latin typeface="Arial Bold"/>
                <a:ea typeface="Arial Bold"/>
                <a:cs typeface="Arial Bold"/>
                <a:sym typeface="Arial Bold"/>
              </a:rPr>
              <a:t>Hovedansøgningsskema</a:t>
            </a:r>
            <a:r>
              <a:rPr lang="en-US" sz="3452" b="1" dirty="0">
                <a:solidFill>
                  <a:srgbClr val="003127"/>
                </a:solidFill>
                <a:latin typeface="Arial Bold"/>
                <a:ea typeface="Arial Bold"/>
                <a:cs typeface="Arial Bold"/>
                <a:sym typeface="Arial Bold"/>
              </a:rPr>
              <a:t> </a:t>
            </a:r>
          </a:p>
        </p:txBody>
      </p:sp>
      <p:pic>
        <p:nvPicPr>
          <p:cNvPr id="28" name="Billede 27">
            <a:extLst>
              <a:ext uri="{FF2B5EF4-FFF2-40B4-BE49-F238E27FC236}">
                <a16:creationId xmlns:a16="http://schemas.microsoft.com/office/drawing/2014/main" id="{28625F32-861F-4760-A20F-245B3371C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1536" y="554295"/>
            <a:ext cx="2795089" cy="1427053"/>
          </a:xfrm>
          <a:prstGeom prst="rect">
            <a:avLst/>
          </a:prstGeom>
        </p:spPr>
      </p:pic>
      <p:sp>
        <p:nvSpPr>
          <p:cNvPr id="16" name="Tekstfelt 15">
            <a:extLst>
              <a:ext uri="{FF2B5EF4-FFF2-40B4-BE49-F238E27FC236}">
                <a16:creationId xmlns:a16="http://schemas.microsoft.com/office/drawing/2014/main" id="{F6E80C45-A80D-4E65-A30F-25FF730213D1}"/>
              </a:ext>
            </a:extLst>
          </p:cNvPr>
          <p:cNvSpPr txBox="1"/>
          <p:nvPr/>
        </p:nvSpPr>
        <p:spPr>
          <a:xfrm>
            <a:off x="991375" y="2095500"/>
            <a:ext cx="8305025" cy="5539978"/>
          </a:xfrm>
          <a:prstGeom prst="rect">
            <a:avLst/>
          </a:prstGeom>
          <a:noFill/>
        </p:spPr>
        <p:txBody>
          <a:bodyPr wrap="square" rtlCol="0">
            <a:spAutoFit/>
          </a:bodyPr>
          <a:lstStyle/>
          <a:p>
            <a:pPr>
              <a:buNone/>
            </a:pPr>
            <a:r>
              <a:rPr lang="da-DK" sz="2400" dirty="0"/>
              <a:t>Her skal I beskrive projektet og forskningsindholdet </a:t>
            </a:r>
          </a:p>
          <a:p>
            <a:pPr>
              <a:buNone/>
            </a:pPr>
            <a:endParaRPr lang="da-DK" sz="2400" dirty="0"/>
          </a:p>
          <a:p>
            <a:pPr marL="342900" indent="-342900">
              <a:buFont typeface="Arial" panose="020B0604020202020204" pitchFamily="34" charset="0"/>
              <a:buChar char="•"/>
            </a:pPr>
            <a:r>
              <a:rPr lang="da-DK" sz="2400" dirty="0"/>
              <a:t>Alle felter skal udfyldes</a:t>
            </a:r>
          </a:p>
          <a:p>
            <a:pPr marL="342900" indent="-342900">
              <a:buFont typeface="Arial" panose="020B0604020202020204" pitchFamily="34" charset="0"/>
              <a:buChar char="•"/>
            </a:pPr>
            <a:r>
              <a:rPr lang="da-DK" sz="2400" dirty="0"/>
              <a:t>Hver opmærksom på at der </a:t>
            </a:r>
            <a:r>
              <a:rPr lang="da-DK" sz="2400" dirty="0" err="1"/>
              <a:t>maks</a:t>
            </a:r>
            <a:r>
              <a:rPr lang="da-DK" sz="2400" dirty="0"/>
              <a:t> antal tegn i flere felterne.</a:t>
            </a:r>
          </a:p>
          <a:p>
            <a:pPr marL="342900" indent="-342900">
              <a:buFont typeface="Arial" panose="020B0604020202020204" pitchFamily="34" charset="0"/>
              <a:buChar char="•"/>
            </a:pPr>
            <a:r>
              <a:rPr lang="da-DK" sz="2400" dirty="0"/>
              <a:t>I må skrive på dansk eller engelsk</a:t>
            </a:r>
          </a:p>
          <a:p>
            <a:pPr>
              <a:buNone/>
            </a:pPr>
            <a:endParaRPr lang="da-DK" sz="2400" dirty="0"/>
          </a:p>
          <a:p>
            <a:r>
              <a:rPr lang="da-DK" sz="2400" dirty="0"/>
              <a:t>Den forskningsfaglige vurdering foretages udelukkende ud fra de lyseblå felter</a:t>
            </a:r>
          </a:p>
          <a:p>
            <a:endParaRPr lang="da-DK" sz="2400" dirty="0"/>
          </a:p>
          <a:p>
            <a:r>
              <a:rPr lang="da-DK" sz="2400" dirty="0"/>
              <a:t>Vurderingsudvalget vurderer den forskningsfaglige kvalitet ud fra de lyseblå felter i skema A og GANTT-diagrammet i skema B.</a:t>
            </a:r>
          </a:p>
          <a:p>
            <a:endParaRPr lang="da-DK" sz="2400" dirty="0"/>
          </a:p>
          <a:p>
            <a:r>
              <a:rPr lang="da-DK" sz="2400" dirty="0"/>
              <a:t>Vurdering af kvalitet, relevans for dækning af opslagets emner og prioritering foretages på baggrund af alle felter.</a:t>
            </a:r>
          </a:p>
          <a:p>
            <a:endParaRPr lang="da-DK" dirty="0"/>
          </a:p>
        </p:txBody>
      </p:sp>
      <p:pic>
        <p:nvPicPr>
          <p:cNvPr id="17" name="Billede 16">
            <a:extLst>
              <a:ext uri="{FF2B5EF4-FFF2-40B4-BE49-F238E27FC236}">
                <a16:creationId xmlns:a16="http://schemas.microsoft.com/office/drawing/2014/main" id="{2B343A96-92D1-46C7-BCA8-86776CEBB3D5}"/>
              </a:ext>
            </a:extLst>
          </p:cNvPr>
          <p:cNvPicPr>
            <a:picLocks noChangeAspect="1"/>
          </p:cNvPicPr>
          <p:nvPr/>
        </p:nvPicPr>
        <p:blipFill>
          <a:blip r:embed="rId5"/>
          <a:stretch>
            <a:fillRect/>
          </a:stretch>
        </p:blipFill>
        <p:spPr>
          <a:xfrm>
            <a:off x="9525001" y="2095500"/>
            <a:ext cx="4495800" cy="6335941"/>
          </a:xfrm>
          <a:prstGeom prst="rect">
            <a:avLst/>
          </a:prstGeom>
        </p:spPr>
      </p:pic>
    </p:spTree>
    <p:extLst>
      <p:ext uri="{BB962C8B-B14F-4D97-AF65-F5344CB8AC3E}">
        <p14:creationId xmlns:p14="http://schemas.microsoft.com/office/powerpoint/2010/main" val="322443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3</a:t>
              </a:r>
            </a:p>
          </p:txBody>
        </p:sp>
      </p:grpSp>
      <p:grpSp>
        <p:nvGrpSpPr>
          <p:cNvPr id="20" name="Group 20"/>
          <p:cNvGrpSpPr/>
          <p:nvPr/>
        </p:nvGrpSpPr>
        <p:grpSpPr>
          <a:xfrm>
            <a:off x="1723945" y="9471380"/>
            <a:ext cx="8484629" cy="436753"/>
            <a:chOff x="0" y="0"/>
            <a:chExt cx="11312838" cy="582337"/>
          </a:xfrm>
        </p:grpSpPr>
        <p:sp>
          <p:nvSpPr>
            <p:cNvPr id="21" name="Freeform 21"/>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22" name="TextBox 22"/>
            <p:cNvSpPr txBox="1"/>
            <p:nvPr/>
          </p:nvSpPr>
          <p:spPr>
            <a:xfrm>
              <a:off x="0" y="-28575"/>
              <a:ext cx="11312838" cy="610912"/>
            </a:xfrm>
            <a:prstGeom prst="rect">
              <a:avLst/>
            </a:prstGeom>
          </p:spPr>
          <p:txBody>
            <a:bodyPr lIns="0" tIns="0" rIns="0" bIns="0" rtlCol="0" anchor="b"/>
            <a:lstStyle/>
            <a:p>
              <a:pPr algn="l">
                <a:lnSpc>
                  <a:spcPts val="1441"/>
                </a:lnSpc>
              </a:pP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Styrelsen</a:t>
              </a:r>
              <a:r>
                <a:rPr lang="en-US" sz="1200" dirty="0">
                  <a:solidFill>
                    <a:srgbClr val="003127"/>
                  </a:solidFill>
                  <a:latin typeface="Arial"/>
                  <a:ea typeface="Arial"/>
                  <a:cs typeface="Arial"/>
                  <a:sym typeface="Arial"/>
                </a:rPr>
                <a:t> for </a:t>
              </a:r>
              <a:r>
                <a:rPr lang="en-US" sz="1200" dirty="0" err="1">
                  <a:solidFill>
                    <a:srgbClr val="003127"/>
                  </a:solidFill>
                  <a:latin typeface="Arial"/>
                  <a:ea typeface="Arial"/>
                  <a:cs typeface="Arial"/>
                  <a:sym typeface="Arial"/>
                </a:rPr>
                <a:t>Grøn</a:t>
              </a: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Arealomlægning</a:t>
              </a:r>
              <a:r>
                <a:rPr lang="en-US" sz="1200" dirty="0">
                  <a:solidFill>
                    <a:srgbClr val="003127"/>
                  </a:solidFill>
                  <a:latin typeface="Arial"/>
                  <a:ea typeface="Arial"/>
                  <a:cs typeface="Arial"/>
                  <a:sym typeface="Arial"/>
                </a:rPr>
                <a:t> &amp; </a:t>
              </a:r>
              <a:r>
                <a:rPr lang="en-US" sz="1200" dirty="0" err="1">
                  <a:solidFill>
                    <a:srgbClr val="003127"/>
                  </a:solidFill>
                  <a:latin typeface="Arial"/>
                  <a:ea typeface="Arial"/>
                  <a:cs typeface="Arial"/>
                  <a:sym typeface="Arial"/>
                </a:rPr>
                <a:t>Vandmiljø</a:t>
              </a:r>
              <a:r>
                <a:rPr lang="en-US" sz="1200" dirty="0">
                  <a:solidFill>
                    <a:srgbClr val="003127"/>
                  </a:solidFill>
                  <a:latin typeface="Arial"/>
                  <a:ea typeface="Arial"/>
                  <a:cs typeface="Arial"/>
                  <a:sym typeface="Arial"/>
                </a:rPr>
                <a:t>/</a:t>
              </a:r>
              <a:r>
                <a:rPr lang="en-US" sz="1200" dirty="0" err="1">
                  <a:solidFill>
                    <a:srgbClr val="003127"/>
                  </a:solidFill>
                  <a:latin typeface="Arial"/>
                  <a:ea typeface="Arial"/>
                  <a:cs typeface="Arial"/>
                  <a:sym typeface="Arial"/>
                </a:rPr>
                <a:t>Klimatiltagsprogrammet</a:t>
              </a:r>
              <a:r>
                <a:rPr lang="en-US" sz="1200" dirty="0">
                  <a:solidFill>
                    <a:srgbClr val="003127"/>
                  </a:solidFill>
                  <a:latin typeface="Arial"/>
                  <a:ea typeface="Arial"/>
                  <a:cs typeface="Arial"/>
                  <a:sym typeface="Arial"/>
                </a:rPr>
                <a:t> 2026-2029</a:t>
              </a:r>
            </a:p>
          </p:txBody>
        </p:sp>
      </p:grpSp>
      <p:sp>
        <p:nvSpPr>
          <p:cNvPr id="24" name="TextBox 24"/>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5" name="TextBox 25"/>
          <p:cNvSpPr txBox="1"/>
          <p:nvPr/>
        </p:nvSpPr>
        <p:spPr>
          <a:xfrm>
            <a:off x="991375" y="912121"/>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Skema</a:t>
            </a:r>
            <a:r>
              <a:rPr lang="en-US" sz="3452" b="1" dirty="0">
                <a:solidFill>
                  <a:srgbClr val="003127"/>
                </a:solidFill>
                <a:latin typeface="Arial Bold"/>
                <a:ea typeface="Arial Bold"/>
                <a:cs typeface="Arial Bold"/>
                <a:sym typeface="Arial Bold"/>
              </a:rPr>
              <a:t> B – Budget og GANTT-diagram</a:t>
            </a:r>
          </a:p>
        </p:txBody>
      </p:sp>
      <p:pic>
        <p:nvPicPr>
          <p:cNvPr id="28" name="Billede 27">
            <a:extLst>
              <a:ext uri="{FF2B5EF4-FFF2-40B4-BE49-F238E27FC236}">
                <a16:creationId xmlns:a16="http://schemas.microsoft.com/office/drawing/2014/main" id="{28625F32-861F-4760-A20F-245B3371C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1536" y="554295"/>
            <a:ext cx="2795089" cy="1427053"/>
          </a:xfrm>
          <a:prstGeom prst="rect">
            <a:avLst/>
          </a:prstGeom>
        </p:spPr>
      </p:pic>
      <p:sp>
        <p:nvSpPr>
          <p:cNvPr id="23" name="Pladsholder til indhold 2">
            <a:extLst>
              <a:ext uri="{FF2B5EF4-FFF2-40B4-BE49-F238E27FC236}">
                <a16:creationId xmlns:a16="http://schemas.microsoft.com/office/drawing/2014/main" id="{1327C332-C026-4456-B095-FA81397182C1}"/>
              </a:ext>
            </a:extLst>
          </p:cNvPr>
          <p:cNvSpPr txBox="1">
            <a:spLocks/>
          </p:cNvSpPr>
          <p:nvPr/>
        </p:nvSpPr>
        <p:spPr>
          <a:xfrm>
            <a:off x="838200" y="1553262"/>
            <a:ext cx="13411200" cy="16852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400" dirty="0"/>
              <a:t>For at vi kan vurdere dit projekt og udgifternes rimelighed, skal du udfylde og indsende det budgetskema som ligger på tilskudsguiden.</a:t>
            </a:r>
          </a:p>
          <a:p>
            <a:pPr marL="0" indent="0">
              <a:buNone/>
            </a:pPr>
            <a:r>
              <a:rPr lang="da-DK" sz="2400" dirty="0"/>
              <a:t>Det er en forudsætning, at udgifterne kan relateres direkte til projektet, være udspecificeret og, at de er nødvendige for at gennemføre projektet.</a:t>
            </a:r>
          </a:p>
        </p:txBody>
      </p:sp>
      <p:sp>
        <p:nvSpPr>
          <p:cNvPr id="29" name="Tekstfelt 28">
            <a:extLst>
              <a:ext uri="{FF2B5EF4-FFF2-40B4-BE49-F238E27FC236}">
                <a16:creationId xmlns:a16="http://schemas.microsoft.com/office/drawing/2014/main" id="{630599FC-73DE-4E43-B8D0-DCCA0F773C70}"/>
              </a:ext>
            </a:extLst>
          </p:cNvPr>
          <p:cNvSpPr txBox="1"/>
          <p:nvPr/>
        </p:nvSpPr>
        <p:spPr>
          <a:xfrm>
            <a:off x="982274" y="3484916"/>
            <a:ext cx="15095926" cy="4985980"/>
          </a:xfrm>
          <a:prstGeom prst="rect">
            <a:avLst/>
          </a:prstGeom>
          <a:noFill/>
        </p:spPr>
        <p:txBody>
          <a:bodyPr wrap="square" lIns="0" tIns="0" rIns="0" bIns="0" numCol="2" rtlCol="0">
            <a:spAutoFit/>
          </a:bodyPr>
          <a:lstStyle/>
          <a:p>
            <a:r>
              <a:rPr lang="da-DK" sz="2400" b="1" dirty="0"/>
              <a:t>Særligt vigtigt for budgettet:</a:t>
            </a:r>
          </a:p>
          <a:p>
            <a:pPr marL="285750" indent="-285750">
              <a:buFont typeface="Arial" panose="020B0604020202020204" pitchFamily="34" charset="0"/>
              <a:buChar char="•"/>
            </a:pPr>
            <a:r>
              <a:rPr lang="da-DK" sz="2400" dirty="0"/>
              <a:t>De grønne felter udfyldes automatisk</a:t>
            </a:r>
          </a:p>
          <a:p>
            <a:pPr marL="285750" indent="-285750">
              <a:buFont typeface="Arial" panose="020B0604020202020204" pitchFamily="34" charset="0"/>
              <a:buChar char="•"/>
            </a:pPr>
            <a:r>
              <a:rPr lang="da-DK" sz="2400" dirty="0"/>
              <a:t>Delbudget for hver enkel deltager</a:t>
            </a:r>
          </a:p>
          <a:p>
            <a:pPr marL="285750" indent="-285750">
              <a:buFont typeface="Arial" panose="020B0604020202020204" pitchFamily="34" charset="0"/>
              <a:buChar char="•"/>
            </a:pPr>
            <a:r>
              <a:rPr lang="da-DK" sz="2400" dirty="0"/>
              <a:t>Overhead på maks. 44 %</a:t>
            </a:r>
          </a:p>
          <a:p>
            <a:pPr lvl="0"/>
            <a:endParaRPr lang="da-DK" sz="2400" dirty="0">
              <a:latin typeface="Arial" panose="020B0604020202020204" pitchFamily="34" charset="0"/>
              <a:cs typeface="Arial" panose="020B0604020202020204" pitchFamily="34" charset="0"/>
            </a:endParaRPr>
          </a:p>
          <a:p>
            <a:pPr lvl="0"/>
            <a:r>
              <a:rPr lang="da-DK" sz="2400" dirty="0"/>
              <a:t>Se vejledningens afsnit 3.2 for </a:t>
            </a:r>
          </a:p>
          <a:p>
            <a:pPr lvl="0"/>
            <a:r>
              <a:rPr lang="da-DK" sz="2400" dirty="0"/>
              <a:t>vejledning i udfyldelse </a:t>
            </a:r>
          </a:p>
          <a:p>
            <a:pPr lvl="0"/>
            <a:r>
              <a:rPr lang="da-DK" sz="2400" dirty="0"/>
              <a:t>af budgetskema og GANTT-diagram.</a:t>
            </a:r>
          </a:p>
          <a:p>
            <a:pPr lvl="0"/>
            <a:endParaRPr lang="da-DK" sz="2400" dirty="0">
              <a:latin typeface="Arial" panose="020B0604020202020204" pitchFamily="34" charset="0"/>
              <a:cs typeface="Arial" panose="020B0604020202020204" pitchFamily="34" charset="0"/>
            </a:endParaRPr>
          </a:p>
          <a:p>
            <a:pPr lvl="0"/>
            <a:endParaRPr lang="da-DK" sz="2400" dirty="0">
              <a:latin typeface="Arial" panose="020B0604020202020204" pitchFamily="34" charset="0"/>
              <a:cs typeface="Arial" panose="020B0604020202020204" pitchFamily="34" charset="0"/>
            </a:endParaRPr>
          </a:p>
          <a:p>
            <a:pPr lvl="0"/>
            <a:endParaRPr lang="da-DK" sz="2400" dirty="0">
              <a:latin typeface="Arial" panose="020B0604020202020204" pitchFamily="34" charset="0"/>
              <a:cs typeface="Arial" panose="020B0604020202020204" pitchFamily="34" charset="0"/>
            </a:endParaRPr>
          </a:p>
          <a:p>
            <a:pPr lvl="0"/>
            <a:endParaRPr lang="da-DK" sz="2400" dirty="0">
              <a:latin typeface="Arial" panose="020B0604020202020204" pitchFamily="34" charset="0"/>
              <a:cs typeface="Arial" panose="020B0604020202020204" pitchFamily="34" charset="0"/>
            </a:endParaRPr>
          </a:p>
          <a:p>
            <a:pPr lvl="0"/>
            <a:endParaRPr lang="da-DK" sz="2400" dirty="0">
              <a:latin typeface="Arial" panose="020B0604020202020204" pitchFamily="34" charset="0"/>
              <a:cs typeface="Arial" panose="020B0604020202020204" pitchFamily="34" charset="0"/>
            </a:endParaRPr>
          </a:p>
          <a:p>
            <a:pPr lvl="0"/>
            <a:endParaRPr lang="da-DK" sz="2400" dirty="0">
              <a:latin typeface="Arial" panose="020B0604020202020204" pitchFamily="34" charset="0"/>
              <a:cs typeface="Arial" panose="020B0604020202020204" pitchFamily="34" charset="0"/>
            </a:endParaRPr>
          </a:p>
          <a:p>
            <a:pPr lvl="0"/>
            <a:endParaRPr lang="da-DK" sz="2400" dirty="0">
              <a:latin typeface="Arial" panose="020B0604020202020204" pitchFamily="34" charset="0"/>
              <a:cs typeface="Arial" panose="020B0604020202020204" pitchFamily="34" charset="0"/>
            </a:endParaRPr>
          </a:p>
          <a:p>
            <a:endParaRPr lang="da-DK" dirty="0"/>
          </a:p>
          <a:p>
            <a:endParaRPr lang="da-DK" dirty="0" err="1"/>
          </a:p>
        </p:txBody>
      </p:sp>
      <p:pic>
        <p:nvPicPr>
          <p:cNvPr id="17" name="Billede 16">
            <a:extLst>
              <a:ext uri="{FF2B5EF4-FFF2-40B4-BE49-F238E27FC236}">
                <a16:creationId xmlns:a16="http://schemas.microsoft.com/office/drawing/2014/main" id="{F44566DA-36D3-4540-88D8-0CAAC234EF1E}"/>
              </a:ext>
            </a:extLst>
          </p:cNvPr>
          <p:cNvPicPr>
            <a:picLocks noChangeAspect="1"/>
          </p:cNvPicPr>
          <p:nvPr/>
        </p:nvPicPr>
        <p:blipFill>
          <a:blip r:embed="rId5"/>
          <a:stretch>
            <a:fillRect/>
          </a:stretch>
        </p:blipFill>
        <p:spPr>
          <a:xfrm>
            <a:off x="6629400" y="2924861"/>
            <a:ext cx="9568602" cy="6106090"/>
          </a:xfrm>
          <a:prstGeom prst="rect">
            <a:avLst/>
          </a:prstGeom>
        </p:spPr>
      </p:pic>
    </p:spTree>
    <p:extLst>
      <p:ext uri="{BB962C8B-B14F-4D97-AF65-F5344CB8AC3E}">
        <p14:creationId xmlns:p14="http://schemas.microsoft.com/office/powerpoint/2010/main" val="428942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3</a:t>
              </a:r>
            </a:p>
          </p:txBody>
        </p:sp>
      </p:grpSp>
      <p:grpSp>
        <p:nvGrpSpPr>
          <p:cNvPr id="20" name="Group 20"/>
          <p:cNvGrpSpPr/>
          <p:nvPr/>
        </p:nvGrpSpPr>
        <p:grpSpPr>
          <a:xfrm>
            <a:off x="1723945" y="9471380"/>
            <a:ext cx="8484629" cy="436753"/>
            <a:chOff x="0" y="0"/>
            <a:chExt cx="11312838" cy="582337"/>
          </a:xfrm>
        </p:grpSpPr>
        <p:sp>
          <p:nvSpPr>
            <p:cNvPr id="21" name="Freeform 21"/>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22" name="TextBox 22"/>
            <p:cNvSpPr txBox="1"/>
            <p:nvPr/>
          </p:nvSpPr>
          <p:spPr>
            <a:xfrm>
              <a:off x="0" y="-28575"/>
              <a:ext cx="11312838" cy="610912"/>
            </a:xfrm>
            <a:prstGeom prst="rect">
              <a:avLst/>
            </a:prstGeom>
          </p:spPr>
          <p:txBody>
            <a:bodyPr lIns="0" tIns="0" rIns="0" bIns="0" rtlCol="0" anchor="b"/>
            <a:lstStyle/>
            <a:p>
              <a:pPr algn="l">
                <a:lnSpc>
                  <a:spcPts val="1441"/>
                </a:lnSpc>
              </a:pP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Styrelsen</a:t>
              </a:r>
              <a:r>
                <a:rPr lang="en-US" sz="1200" dirty="0">
                  <a:solidFill>
                    <a:srgbClr val="003127"/>
                  </a:solidFill>
                  <a:latin typeface="Arial"/>
                  <a:ea typeface="Arial"/>
                  <a:cs typeface="Arial"/>
                  <a:sym typeface="Arial"/>
                </a:rPr>
                <a:t> for </a:t>
              </a:r>
              <a:r>
                <a:rPr lang="en-US" sz="1200" dirty="0" err="1">
                  <a:solidFill>
                    <a:srgbClr val="003127"/>
                  </a:solidFill>
                  <a:latin typeface="Arial"/>
                  <a:ea typeface="Arial"/>
                  <a:cs typeface="Arial"/>
                  <a:sym typeface="Arial"/>
                </a:rPr>
                <a:t>Grøn</a:t>
              </a: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Arealomlægning</a:t>
              </a:r>
              <a:r>
                <a:rPr lang="en-US" sz="1200" dirty="0">
                  <a:solidFill>
                    <a:srgbClr val="003127"/>
                  </a:solidFill>
                  <a:latin typeface="Arial"/>
                  <a:ea typeface="Arial"/>
                  <a:cs typeface="Arial"/>
                  <a:sym typeface="Arial"/>
                </a:rPr>
                <a:t> &amp; </a:t>
              </a:r>
              <a:r>
                <a:rPr lang="en-US" sz="1200" dirty="0" err="1">
                  <a:solidFill>
                    <a:srgbClr val="003127"/>
                  </a:solidFill>
                  <a:latin typeface="Arial"/>
                  <a:ea typeface="Arial"/>
                  <a:cs typeface="Arial"/>
                  <a:sym typeface="Arial"/>
                </a:rPr>
                <a:t>Vandmiljø</a:t>
              </a:r>
              <a:r>
                <a:rPr lang="en-US" sz="1200" dirty="0">
                  <a:solidFill>
                    <a:srgbClr val="003127"/>
                  </a:solidFill>
                  <a:latin typeface="Arial"/>
                  <a:ea typeface="Arial"/>
                  <a:cs typeface="Arial"/>
                  <a:sym typeface="Arial"/>
                </a:rPr>
                <a:t>/</a:t>
              </a:r>
              <a:r>
                <a:rPr lang="en-US" sz="1200" dirty="0" err="1">
                  <a:solidFill>
                    <a:srgbClr val="003127"/>
                  </a:solidFill>
                  <a:latin typeface="Arial"/>
                  <a:ea typeface="Arial"/>
                  <a:cs typeface="Arial"/>
                  <a:sym typeface="Arial"/>
                </a:rPr>
                <a:t>Klimatiltagsprogrammet</a:t>
              </a:r>
              <a:r>
                <a:rPr lang="en-US" sz="1200" dirty="0">
                  <a:solidFill>
                    <a:srgbClr val="003127"/>
                  </a:solidFill>
                  <a:latin typeface="Arial"/>
                  <a:ea typeface="Arial"/>
                  <a:cs typeface="Arial"/>
                  <a:sym typeface="Arial"/>
                </a:rPr>
                <a:t> 2026-2029</a:t>
              </a:r>
            </a:p>
          </p:txBody>
        </p:sp>
      </p:grpSp>
      <p:sp>
        <p:nvSpPr>
          <p:cNvPr id="24" name="TextBox 24"/>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5" name="TextBox 25"/>
          <p:cNvSpPr txBox="1"/>
          <p:nvPr/>
        </p:nvSpPr>
        <p:spPr>
          <a:xfrm>
            <a:off x="991375" y="912121"/>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Skema</a:t>
            </a:r>
            <a:r>
              <a:rPr lang="en-US" sz="3452" b="1" dirty="0">
                <a:solidFill>
                  <a:srgbClr val="003127"/>
                </a:solidFill>
                <a:latin typeface="Arial Bold"/>
                <a:ea typeface="Arial Bold"/>
                <a:cs typeface="Arial Bold"/>
                <a:sym typeface="Arial Bold"/>
              </a:rPr>
              <a:t> B – Budget og GANTT-diagram</a:t>
            </a:r>
          </a:p>
        </p:txBody>
      </p:sp>
      <p:pic>
        <p:nvPicPr>
          <p:cNvPr id="28" name="Billede 27">
            <a:extLst>
              <a:ext uri="{FF2B5EF4-FFF2-40B4-BE49-F238E27FC236}">
                <a16:creationId xmlns:a16="http://schemas.microsoft.com/office/drawing/2014/main" id="{28625F32-861F-4760-A20F-245B3371C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1536" y="554295"/>
            <a:ext cx="2795089" cy="1427053"/>
          </a:xfrm>
          <a:prstGeom prst="rect">
            <a:avLst/>
          </a:prstGeom>
        </p:spPr>
      </p:pic>
      <p:sp>
        <p:nvSpPr>
          <p:cNvPr id="23" name="Pladsholder til indhold 2">
            <a:extLst>
              <a:ext uri="{FF2B5EF4-FFF2-40B4-BE49-F238E27FC236}">
                <a16:creationId xmlns:a16="http://schemas.microsoft.com/office/drawing/2014/main" id="{1327C332-C026-4456-B095-FA81397182C1}"/>
              </a:ext>
            </a:extLst>
          </p:cNvPr>
          <p:cNvSpPr txBox="1">
            <a:spLocks/>
          </p:cNvSpPr>
          <p:nvPr/>
        </p:nvSpPr>
        <p:spPr>
          <a:xfrm>
            <a:off x="970399" y="1495634"/>
            <a:ext cx="13411200"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dirty="0"/>
              <a:t>I skal redegøre for projektets budget og projektets arbejdspakker</a:t>
            </a:r>
          </a:p>
        </p:txBody>
      </p:sp>
      <p:sp>
        <p:nvSpPr>
          <p:cNvPr id="29" name="Tekstfelt 28">
            <a:extLst>
              <a:ext uri="{FF2B5EF4-FFF2-40B4-BE49-F238E27FC236}">
                <a16:creationId xmlns:a16="http://schemas.microsoft.com/office/drawing/2014/main" id="{630599FC-73DE-4E43-B8D0-DCCA0F773C70}"/>
              </a:ext>
            </a:extLst>
          </p:cNvPr>
          <p:cNvSpPr txBox="1"/>
          <p:nvPr/>
        </p:nvSpPr>
        <p:spPr>
          <a:xfrm>
            <a:off x="991375" y="2229119"/>
            <a:ext cx="15086825" cy="9417963"/>
          </a:xfrm>
          <a:prstGeom prst="rect">
            <a:avLst/>
          </a:prstGeom>
          <a:noFill/>
        </p:spPr>
        <p:txBody>
          <a:bodyPr wrap="square" lIns="0" tIns="0" rIns="0" bIns="0" numCol="2" rtlCol="0">
            <a:spAutoFit/>
          </a:bodyPr>
          <a:lstStyle/>
          <a:p>
            <a:pPr lvl="0"/>
            <a:r>
              <a:rPr lang="da-DK" sz="2200" b="1" dirty="0"/>
              <a:t>Følgende obligatoriske oplysninger: </a:t>
            </a:r>
          </a:p>
          <a:p>
            <a:pPr lvl="0"/>
            <a:r>
              <a:rPr lang="da-DK" sz="2200" dirty="0"/>
              <a:t>• Involverede projektdeltagere for hver arbejdspakke </a:t>
            </a:r>
          </a:p>
          <a:p>
            <a:pPr lvl="0"/>
            <a:r>
              <a:rPr lang="da-DK" sz="2200" dirty="0"/>
              <a:t>• Samlet antal timer for hver arbejdspakke </a:t>
            </a:r>
          </a:p>
          <a:p>
            <a:pPr lvl="0"/>
            <a:r>
              <a:rPr lang="da-DK" sz="2200" dirty="0"/>
              <a:t>• Samlet budget for hver arbejdspakke </a:t>
            </a:r>
          </a:p>
          <a:p>
            <a:pPr lvl="0"/>
            <a:r>
              <a:rPr lang="da-DK" sz="2200" dirty="0"/>
              <a:t>• Totalt budget </a:t>
            </a:r>
          </a:p>
          <a:p>
            <a:pPr lvl="0"/>
            <a:r>
              <a:rPr lang="da-DK" sz="2200" dirty="0"/>
              <a:t>• Milepæle i hver arbejdspakke </a:t>
            </a:r>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endParaRPr lang="da-DK" sz="2200" dirty="0"/>
          </a:p>
          <a:p>
            <a:pPr lvl="0"/>
            <a:r>
              <a:rPr lang="da-DK" sz="2200" b="1" dirty="0"/>
              <a:t>Vær særligt opmærksom på: </a:t>
            </a:r>
          </a:p>
          <a:p>
            <a:pPr lvl="0"/>
            <a:r>
              <a:rPr lang="da-DK" sz="2200" dirty="0"/>
              <a:t>Projektets totale antal timer samt totale budget skal angives og skal stemme overens med antallet af timer og totale budget som er angivet i projektets totalbudget i fanebladet "Samlet budgetoversigt". </a:t>
            </a:r>
          </a:p>
          <a:p>
            <a:pPr lvl="0"/>
            <a:endParaRPr lang="da-DK" sz="2200" dirty="0">
              <a:latin typeface="Arial" panose="020B0604020202020204" pitchFamily="34" charset="0"/>
              <a:cs typeface="Arial" panose="020B0604020202020204" pitchFamily="34" charset="0"/>
            </a:endParaRPr>
          </a:p>
          <a:p>
            <a:r>
              <a:rPr lang="da-DK" sz="2200" dirty="0"/>
              <a:t>I er velkommen til at anvende et andet format/layout end det GANTT-diagram</a:t>
            </a: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pPr lvl="0"/>
            <a:endParaRPr lang="da-DK" dirty="0">
              <a:latin typeface="Arial" panose="020B0604020202020204" pitchFamily="34" charset="0"/>
              <a:cs typeface="Arial" panose="020B0604020202020204" pitchFamily="34" charset="0"/>
            </a:endParaRPr>
          </a:p>
          <a:p>
            <a:endParaRPr lang="da-DK" dirty="0"/>
          </a:p>
          <a:p>
            <a:endParaRPr lang="da-DK" dirty="0" err="1"/>
          </a:p>
        </p:txBody>
      </p:sp>
      <p:pic>
        <p:nvPicPr>
          <p:cNvPr id="17" name="Billede 16">
            <a:extLst>
              <a:ext uri="{FF2B5EF4-FFF2-40B4-BE49-F238E27FC236}">
                <a16:creationId xmlns:a16="http://schemas.microsoft.com/office/drawing/2014/main" id="{3B3DDB46-5ACA-4D58-917A-491794539FA6}"/>
              </a:ext>
            </a:extLst>
          </p:cNvPr>
          <p:cNvPicPr>
            <a:picLocks noChangeAspect="1"/>
          </p:cNvPicPr>
          <p:nvPr/>
        </p:nvPicPr>
        <p:blipFill>
          <a:blip r:embed="rId5"/>
          <a:stretch>
            <a:fillRect/>
          </a:stretch>
        </p:blipFill>
        <p:spPr>
          <a:xfrm>
            <a:off x="1003503" y="4882959"/>
            <a:ext cx="9161596" cy="4550278"/>
          </a:xfrm>
          <a:prstGeom prst="rect">
            <a:avLst/>
          </a:prstGeom>
        </p:spPr>
      </p:pic>
      <p:sp>
        <p:nvSpPr>
          <p:cNvPr id="18" name="Ellipse 17">
            <a:extLst>
              <a:ext uri="{FF2B5EF4-FFF2-40B4-BE49-F238E27FC236}">
                <a16:creationId xmlns:a16="http://schemas.microsoft.com/office/drawing/2014/main" id="{A600D8DC-EE20-45C8-8B5C-8CBAE332C10E}"/>
              </a:ext>
            </a:extLst>
          </p:cNvPr>
          <p:cNvSpPr/>
          <p:nvPr/>
        </p:nvSpPr>
        <p:spPr>
          <a:xfrm>
            <a:off x="7688864" y="8633648"/>
            <a:ext cx="2362200" cy="8356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8175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3</a:t>
              </a:r>
            </a:p>
          </p:txBody>
        </p:sp>
      </p:grpSp>
      <p:grpSp>
        <p:nvGrpSpPr>
          <p:cNvPr id="20" name="Group 20"/>
          <p:cNvGrpSpPr/>
          <p:nvPr/>
        </p:nvGrpSpPr>
        <p:grpSpPr>
          <a:xfrm>
            <a:off x="1723945" y="9471380"/>
            <a:ext cx="8484629" cy="436753"/>
            <a:chOff x="0" y="0"/>
            <a:chExt cx="11312838" cy="582337"/>
          </a:xfrm>
        </p:grpSpPr>
        <p:sp>
          <p:nvSpPr>
            <p:cNvPr id="21" name="Freeform 21"/>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22" name="TextBox 22"/>
            <p:cNvSpPr txBox="1"/>
            <p:nvPr/>
          </p:nvSpPr>
          <p:spPr>
            <a:xfrm>
              <a:off x="0" y="-28575"/>
              <a:ext cx="11312838" cy="610912"/>
            </a:xfrm>
            <a:prstGeom prst="rect">
              <a:avLst/>
            </a:prstGeom>
          </p:spPr>
          <p:txBody>
            <a:bodyPr lIns="0" tIns="0" rIns="0" bIns="0" rtlCol="0" anchor="b"/>
            <a:lstStyle/>
            <a:p>
              <a:pPr algn="l">
                <a:lnSpc>
                  <a:spcPts val="1441"/>
                </a:lnSpc>
              </a:pP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Styrelsen</a:t>
              </a:r>
              <a:r>
                <a:rPr lang="en-US" sz="1200" dirty="0">
                  <a:solidFill>
                    <a:srgbClr val="003127"/>
                  </a:solidFill>
                  <a:latin typeface="Arial"/>
                  <a:ea typeface="Arial"/>
                  <a:cs typeface="Arial"/>
                  <a:sym typeface="Arial"/>
                </a:rPr>
                <a:t> for </a:t>
              </a:r>
              <a:r>
                <a:rPr lang="en-US" sz="1200" dirty="0" err="1">
                  <a:solidFill>
                    <a:srgbClr val="003127"/>
                  </a:solidFill>
                  <a:latin typeface="Arial"/>
                  <a:ea typeface="Arial"/>
                  <a:cs typeface="Arial"/>
                  <a:sym typeface="Arial"/>
                </a:rPr>
                <a:t>Grøn</a:t>
              </a: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Arealomlægning</a:t>
              </a:r>
              <a:r>
                <a:rPr lang="en-US" sz="1200" dirty="0">
                  <a:solidFill>
                    <a:srgbClr val="003127"/>
                  </a:solidFill>
                  <a:latin typeface="Arial"/>
                  <a:ea typeface="Arial"/>
                  <a:cs typeface="Arial"/>
                  <a:sym typeface="Arial"/>
                </a:rPr>
                <a:t> &amp; </a:t>
              </a:r>
              <a:r>
                <a:rPr lang="en-US" sz="1200" dirty="0" err="1">
                  <a:solidFill>
                    <a:srgbClr val="003127"/>
                  </a:solidFill>
                  <a:latin typeface="Arial"/>
                  <a:ea typeface="Arial"/>
                  <a:cs typeface="Arial"/>
                  <a:sym typeface="Arial"/>
                </a:rPr>
                <a:t>Vandmiljø</a:t>
              </a:r>
              <a:r>
                <a:rPr lang="en-US" sz="1200" dirty="0">
                  <a:solidFill>
                    <a:srgbClr val="003127"/>
                  </a:solidFill>
                  <a:latin typeface="Arial"/>
                  <a:ea typeface="Arial"/>
                  <a:cs typeface="Arial"/>
                  <a:sym typeface="Arial"/>
                </a:rPr>
                <a:t>/</a:t>
              </a:r>
              <a:r>
                <a:rPr lang="en-US" sz="1200" dirty="0" err="1">
                  <a:solidFill>
                    <a:srgbClr val="003127"/>
                  </a:solidFill>
                  <a:latin typeface="Arial"/>
                  <a:ea typeface="Arial"/>
                  <a:cs typeface="Arial"/>
                  <a:sym typeface="Arial"/>
                </a:rPr>
                <a:t>Klimatiltagsprogrammet</a:t>
              </a:r>
              <a:r>
                <a:rPr lang="en-US" sz="1200" dirty="0">
                  <a:solidFill>
                    <a:srgbClr val="003127"/>
                  </a:solidFill>
                  <a:latin typeface="Arial"/>
                  <a:ea typeface="Arial"/>
                  <a:cs typeface="Arial"/>
                  <a:sym typeface="Arial"/>
                </a:rPr>
                <a:t> 2026-2029</a:t>
              </a:r>
            </a:p>
          </p:txBody>
        </p:sp>
      </p:grpSp>
      <p:sp>
        <p:nvSpPr>
          <p:cNvPr id="24" name="TextBox 24"/>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5" name="TextBox 25"/>
          <p:cNvSpPr txBox="1"/>
          <p:nvPr/>
        </p:nvSpPr>
        <p:spPr>
          <a:xfrm>
            <a:off x="991375" y="912121"/>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Skema</a:t>
            </a:r>
            <a:r>
              <a:rPr lang="en-US" sz="3452" b="1" dirty="0">
                <a:solidFill>
                  <a:srgbClr val="003127"/>
                </a:solidFill>
                <a:latin typeface="Arial Bold"/>
                <a:ea typeface="Arial Bold"/>
                <a:cs typeface="Arial Bold"/>
                <a:sym typeface="Arial Bold"/>
              </a:rPr>
              <a:t> C - </a:t>
            </a:r>
            <a:r>
              <a:rPr lang="en-US" sz="3452" b="1" dirty="0" err="1">
                <a:solidFill>
                  <a:srgbClr val="003127"/>
                </a:solidFill>
                <a:latin typeface="Arial Bold"/>
                <a:ea typeface="Arial Bold"/>
                <a:cs typeface="Arial Bold"/>
                <a:sym typeface="Arial Bold"/>
              </a:rPr>
              <a:t>Deltagerskema</a:t>
            </a:r>
            <a:endParaRPr lang="en-US" sz="3452" b="1" dirty="0">
              <a:solidFill>
                <a:srgbClr val="003127"/>
              </a:solidFill>
              <a:latin typeface="Arial Bold"/>
              <a:ea typeface="Arial Bold"/>
              <a:cs typeface="Arial Bold"/>
              <a:sym typeface="Arial Bold"/>
            </a:endParaRPr>
          </a:p>
        </p:txBody>
      </p:sp>
      <p:pic>
        <p:nvPicPr>
          <p:cNvPr id="28" name="Billede 27">
            <a:extLst>
              <a:ext uri="{FF2B5EF4-FFF2-40B4-BE49-F238E27FC236}">
                <a16:creationId xmlns:a16="http://schemas.microsoft.com/office/drawing/2014/main" id="{28625F32-861F-4760-A20F-245B3371C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1536" y="554295"/>
            <a:ext cx="2795089" cy="1427053"/>
          </a:xfrm>
          <a:prstGeom prst="rect">
            <a:avLst/>
          </a:prstGeom>
        </p:spPr>
      </p:pic>
      <p:sp>
        <p:nvSpPr>
          <p:cNvPr id="27" name="Pladsholder til indhold 2">
            <a:extLst>
              <a:ext uri="{FF2B5EF4-FFF2-40B4-BE49-F238E27FC236}">
                <a16:creationId xmlns:a16="http://schemas.microsoft.com/office/drawing/2014/main" id="{54587CF6-FE09-4F26-8591-6C5EF16CCBC7}"/>
              </a:ext>
            </a:extLst>
          </p:cNvPr>
          <p:cNvSpPr txBox="1">
            <a:spLocks/>
          </p:cNvSpPr>
          <p:nvPr/>
        </p:nvSpPr>
        <p:spPr>
          <a:xfrm>
            <a:off x="982274" y="1981348"/>
            <a:ext cx="10886433" cy="48859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dirty="0">
                <a:sym typeface="Wingdings" panose="05000000000000000000" pitchFamily="2" charset="2"/>
              </a:rPr>
              <a:t>Der skal udfyldes et deltagerskema for hver deltager</a:t>
            </a:r>
          </a:p>
          <a:p>
            <a:pPr marL="0" indent="0">
              <a:buNone/>
            </a:pPr>
            <a:r>
              <a:rPr lang="da-DK" dirty="0">
                <a:sym typeface="Wingdings" panose="05000000000000000000" pitchFamily="2" charset="2"/>
              </a:rPr>
              <a:t>Alle felter skal udfyldes</a:t>
            </a:r>
          </a:p>
          <a:p>
            <a:pPr marL="0" indent="0">
              <a:buNone/>
            </a:pPr>
            <a:endParaRPr lang="da-DK" dirty="0">
              <a:sym typeface="Wingdings" panose="05000000000000000000" pitchFamily="2" charset="2"/>
            </a:endParaRPr>
          </a:p>
          <a:p>
            <a:pPr marL="0" indent="0">
              <a:buNone/>
            </a:pPr>
            <a:endParaRPr lang="da-DK" dirty="0"/>
          </a:p>
        </p:txBody>
      </p:sp>
      <p:pic>
        <p:nvPicPr>
          <p:cNvPr id="16" name="Billede 15">
            <a:extLst>
              <a:ext uri="{FF2B5EF4-FFF2-40B4-BE49-F238E27FC236}">
                <a16:creationId xmlns:a16="http://schemas.microsoft.com/office/drawing/2014/main" id="{E9FBDAD9-C510-4B19-9DDF-616F8D5E26EB}"/>
              </a:ext>
            </a:extLst>
          </p:cNvPr>
          <p:cNvPicPr>
            <a:picLocks noChangeAspect="1"/>
          </p:cNvPicPr>
          <p:nvPr/>
        </p:nvPicPr>
        <p:blipFill>
          <a:blip r:embed="rId5"/>
          <a:stretch>
            <a:fillRect/>
          </a:stretch>
        </p:blipFill>
        <p:spPr>
          <a:xfrm>
            <a:off x="958523" y="3241605"/>
            <a:ext cx="13917967" cy="6411220"/>
          </a:xfrm>
          <a:prstGeom prst="rect">
            <a:avLst/>
          </a:prstGeom>
        </p:spPr>
      </p:pic>
    </p:spTree>
    <p:extLst>
      <p:ext uri="{BB962C8B-B14F-4D97-AF65-F5344CB8AC3E}">
        <p14:creationId xmlns:p14="http://schemas.microsoft.com/office/powerpoint/2010/main" val="98827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3</a:t>
              </a:r>
            </a:p>
          </p:txBody>
        </p:sp>
      </p:grpSp>
      <p:grpSp>
        <p:nvGrpSpPr>
          <p:cNvPr id="20" name="Group 20"/>
          <p:cNvGrpSpPr/>
          <p:nvPr/>
        </p:nvGrpSpPr>
        <p:grpSpPr>
          <a:xfrm>
            <a:off x="1723945" y="9471380"/>
            <a:ext cx="8484629" cy="436753"/>
            <a:chOff x="0" y="0"/>
            <a:chExt cx="11312838" cy="582337"/>
          </a:xfrm>
        </p:grpSpPr>
        <p:sp>
          <p:nvSpPr>
            <p:cNvPr id="21" name="Freeform 21"/>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22" name="TextBox 22"/>
            <p:cNvSpPr txBox="1"/>
            <p:nvPr/>
          </p:nvSpPr>
          <p:spPr>
            <a:xfrm>
              <a:off x="0" y="-28575"/>
              <a:ext cx="11312838" cy="610912"/>
            </a:xfrm>
            <a:prstGeom prst="rect">
              <a:avLst/>
            </a:prstGeom>
          </p:spPr>
          <p:txBody>
            <a:bodyPr lIns="0" tIns="0" rIns="0" bIns="0" rtlCol="0" anchor="b"/>
            <a:lstStyle/>
            <a:p>
              <a:pPr algn="l">
                <a:lnSpc>
                  <a:spcPts val="1441"/>
                </a:lnSpc>
              </a:pP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Styrelsen</a:t>
              </a:r>
              <a:r>
                <a:rPr lang="en-US" sz="1200" dirty="0">
                  <a:solidFill>
                    <a:srgbClr val="003127"/>
                  </a:solidFill>
                  <a:latin typeface="Arial"/>
                  <a:ea typeface="Arial"/>
                  <a:cs typeface="Arial"/>
                  <a:sym typeface="Arial"/>
                </a:rPr>
                <a:t> for </a:t>
              </a:r>
              <a:r>
                <a:rPr lang="en-US" sz="1200" dirty="0" err="1">
                  <a:solidFill>
                    <a:srgbClr val="003127"/>
                  </a:solidFill>
                  <a:latin typeface="Arial"/>
                  <a:ea typeface="Arial"/>
                  <a:cs typeface="Arial"/>
                  <a:sym typeface="Arial"/>
                </a:rPr>
                <a:t>Grøn</a:t>
              </a: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Arealomlægning</a:t>
              </a:r>
              <a:r>
                <a:rPr lang="en-US" sz="1200" dirty="0">
                  <a:solidFill>
                    <a:srgbClr val="003127"/>
                  </a:solidFill>
                  <a:latin typeface="Arial"/>
                  <a:ea typeface="Arial"/>
                  <a:cs typeface="Arial"/>
                  <a:sym typeface="Arial"/>
                </a:rPr>
                <a:t> &amp; </a:t>
              </a:r>
              <a:r>
                <a:rPr lang="en-US" sz="1200" dirty="0" err="1">
                  <a:solidFill>
                    <a:srgbClr val="003127"/>
                  </a:solidFill>
                  <a:latin typeface="Arial"/>
                  <a:ea typeface="Arial"/>
                  <a:cs typeface="Arial"/>
                  <a:sym typeface="Arial"/>
                </a:rPr>
                <a:t>Vandmiljø</a:t>
              </a:r>
              <a:r>
                <a:rPr lang="en-US" sz="1200" dirty="0">
                  <a:solidFill>
                    <a:srgbClr val="003127"/>
                  </a:solidFill>
                  <a:latin typeface="Arial"/>
                  <a:ea typeface="Arial"/>
                  <a:cs typeface="Arial"/>
                  <a:sym typeface="Arial"/>
                </a:rPr>
                <a:t>/</a:t>
              </a:r>
              <a:r>
                <a:rPr lang="en-US" sz="1200" dirty="0" err="1">
                  <a:solidFill>
                    <a:srgbClr val="003127"/>
                  </a:solidFill>
                  <a:latin typeface="Arial"/>
                  <a:ea typeface="Arial"/>
                  <a:cs typeface="Arial"/>
                  <a:sym typeface="Arial"/>
                </a:rPr>
                <a:t>Klimatiltagsprogrammet</a:t>
              </a:r>
              <a:r>
                <a:rPr lang="en-US" sz="1200" dirty="0">
                  <a:solidFill>
                    <a:srgbClr val="003127"/>
                  </a:solidFill>
                  <a:latin typeface="Arial"/>
                  <a:ea typeface="Arial"/>
                  <a:cs typeface="Arial"/>
                  <a:sym typeface="Arial"/>
                </a:rPr>
                <a:t> 2026-2029</a:t>
              </a:r>
            </a:p>
          </p:txBody>
        </p:sp>
      </p:grpSp>
      <p:sp>
        <p:nvSpPr>
          <p:cNvPr id="24" name="TextBox 24"/>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5" name="TextBox 25"/>
          <p:cNvSpPr txBox="1"/>
          <p:nvPr/>
        </p:nvSpPr>
        <p:spPr>
          <a:xfrm>
            <a:off x="991375" y="912121"/>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Spørgsmål</a:t>
            </a:r>
            <a:r>
              <a:rPr lang="en-US" sz="3452" b="1" dirty="0">
                <a:solidFill>
                  <a:srgbClr val="003127"/>
                </a:solidFill>
                <a:latin typeface="Arial Bold"/>
                <a:ea typeface="Arial Bold"/>
                <a:cs typeface="Arial Bold"/>
                <a:sym typeface="Arial Bold"/>
              </a:rPr>
              <a:t>?</a:t>
            </a:r>
          </a:p>
        </p:txBody>
      </p:sp>
      <p:pic>
        <p:nvPicPr>
          <p:cNvPr id="28" name="Billede 27">
            <a:extLst>
              <a:ext uri="{FF2B5EF4-FFF2-40B4-BE49-F238E27FC236}">
                <a16:creationId xmlns:a16="http://schemas.microsoft.com/office/drawing/2014/main" id="{28625F32-861F-4760-A20F-245B3371C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1536" y="554295"/>
            <a:ext cx="2795089" cy="1427053"/>
          </a:xfrm>
          <a:prstGeom prst="rect">
            <a:avLst/>
          </a:prstGeom>
        </p:spPr>
      </p:pic>
      <p:sp>
        <p:nvSpPr>
          <p:cNvPr id="26" name="Tekstfelt 25">
            <a:extLst>
              <a:ext uri="{FF2B5EF4-FFF2-40B4-BE49-F238E27FC236}">
                <a16:creationId xmlns:a16="http://schemas.microsoft.com/office/drawing/2014/main" id="{75EA9BCD-3A0C-4234-940C-DC6243510D4E}"/>
              </a:ext>
            </a:extLst>
          </p:cNvPr>
          <p:cNvSpPr txBox="1"/>
          <p:nvPr/>
        </p:nvSpPr>
        <p:spPr>
          <a:xfrm>
            <a:off x="1185645" y="5372100"/>
            <a:ext cx="14017567" cy="3447098"/>
          </a:xfrm>
          <a:prstGeom prst="rect">
            <a:avLst/>
          </a:prstGeom>
          <a:noFill/>
        </p:spPr>
        <p:txBody>
          <a:bodyPr wrap="square" rtlCol="0">
            <a:spAutoFit/>
          </a:bodyPr>
          <a:lstStyle/>
          <a:p>
            <a:r>
              <a:rPr lang="da-DK" sz="3200" b="1" dirty="0"/>
              <a:t>HUSK </a:t>
            </a:r>
          </a:p>
          <a:p>
            <a:r>
              <a:rPr lang="da-DK" sz="2400" b="1" dirty="0"/>
              <a:t>Ansøgningsfrist d. 15. september kl. 12.00</a:t>
            </a:r>
          </a:p>
          <a:p>
            <a:endParaRPr lang="da-DK" dirty="0"/>
          </a:p>
          <a:p>
            <a:r>
              <a:rPr lang="da-DK" dirty="0"/>
              <a:t>Ansøgning om tilsagn skal indsendes via Digital Post (f.eks. ”digital post”- funktionen i Outlook eller e-Boks). </a:t>
            </a:r>
          </a:p>
          <a:p>
            <a:endParaRPr lang="da-DK" dirty="0"/>
          </a:p>
          <a:p>
            <a:r>
              <a:rPr lang="da-DK" dirty="0"/>
              <a:t>I emnefeltet skriver du e-mailadressen </a:t>
            </a:r>
            <a:r>
              <a:rPr lang="da-DK" b="1" dirty="0"/>
              <a:t>klimatiltag@sgav.dk </a:t>
            </a:r>
            <a:r>
              <a:rPr lang="da-DK" dirty="0"/>
              <a:t>samt projekttitel. </a:t>
            </a:r>
          </a:p>
          <a:p>
            <a:endParaRPr lang="da-DK" dirty="0"/>
          </a:p>
          <a:p>
            <a:r>
              <a:rPr lang="da-DK" dirty="0"/>
              <a:t>Bemærk, at hvis bilag indeholder fortrolige eller personfølsomme GDPR-data, bør fremsendelsen af oplysningerne udelukkende ske via Digital Post.</a:t>
            </a:r>
          </a:p>
          <a:p>
            <a:endParaRPr lang="da-DK" dirty="0"/>
          </a:p>
          <a:p>
            <a:r>
              <a:rPr lang="da-DK" dirty="0"/>
              <a:t>Al anden skriftlig kommunikation med os i forbindelse med ordningen skal ske via e-mail til klimatiltag@sgav.dk.  </a:t>
            </a:r>
          </a:p>
          <a:p>
            <a:endParaRPr lang="da-DK" dirty="0"/>
          </a:p>
        </p:txBody>
      </p:sp>
      <p:pic>
        <p:nvPicPr>
          <p:cNvPr id="17" name="Billede 16">
            <a:extLst>
              <a:ext uri="{FF2B5EF4-FFF2-40B4-BE49-F238E27FC236}">
                <a16:creationId xmlns:a16="http://schemas.microsoft.com/office/drawing/2014/main" id="{2A4FDEE2-4CDC-4996-BBA6-618B8CF301A0}"/>
              </a:ext>
            </a:extLst>
          </p:cNvPr>
          <p:cNvPicPr>
            <a:picLocks noChangeAspect="1"/>
          </p:cNvPicPr>
          <p:nvPr/>
        </p:nvPicPr>
        <p:blipFill>
          <a:blip r:embed="rId5"/>
          <a:stretch>
            <a:fillRect/>
          </a:stretch>
        </p:blipFill>
        <p:spPr>
          <a:xfrm>
            <a:off x="5186297" y="1737408"/>
            <a:ext cx="4306683" cy="4015691"/>
          </a:xfrm>
          <a:prstGeom prst="rect">
            <a:avLst/>
          </a:prstGeom>
        </p:spPr>
      </p:pic>
    </p:spTree>
    <p:extLst>
      <p:ext uri="{BB962C8B-B14F-4D97-AF65-F5344CB8AC3E}">
        <p14:creationId xmlns:p14="http://schemas.microsoft.com/office/powerpoint/2010/main" val="3284910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5C409A2F622DB44AE50052FB7387CC3" ma:contentTypeVersion="1" ma:contentTypeDescription="Opret et nyt dokument." ma:contentTypeScope="" ma:versionID="b8b68851ad2b83602fcc808a9a8c9bfd">
  <xsd:schema xmlns:xsd="http://www.w3.org/2001/XMLSchema" xmlns:xs="http://www.w3.org/2001/XMLSchema" xmlns:p="http://schemas.microsoft.com/office/2006/metadata/properties" xmlns:ns1="http://schemas.microsoft.com/sharepoint/v3" targetNamespace="http://schemas.microsoft.com/office/2006/metadata/properties" ma:root="true" ma:fieldsID="c63bec90b3e5d7ece697825738336c4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hidden="true" ma:internalName="PublishingStartDate">
      <xsd:simpleType>
        <xsd:restriction base="dms:Unknown"/>
      </xsd:simpleType>
    </xsd:element>
    <xsd:element name="PublishingExpirationDate" ma:index="9"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ABEF60-3AF8-423A-8C75-5EEA9D4328E4}">
  <ds:schemaRefs>
    <ds:schemaRef ds:uri="http://purl.org/dc/elements/1.1/"/>
    <ds:schemaRef ds:uri="http://schemas.microsoft.com/office/2006/metadata/properties"/>
    <ds:schemaRef ds:uri="http://schemas.microsoft.com/office/2006/documentManagement/types"/>
    <ds:schemaRef ds:uri="http://purl.org/dc/dcmitype/"/>
    <ds:schemaRef ds:uri="http://schemas.microsoft.com/sharepoint/v3"/>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2C18C27-2AC6-441E-9BEA-99A1CDDE8E76}">
  <ds:schemaRefs>
    <ds:schemaRef ds:uri="http://schemas.microsoft.com/sharepoint/v3/contenttype/forms"/>
  </ds:schemaRefs>
</ds:datastoreItem>
</file>

<file path=customXml/itemProps3.xml><?xml version="1.0" encoding="utf-8"?>
<ds:datastoreItem xmlns:ds="http://schemas.openxmlformats.org/officeDocument/2006/customXml" ds:itemID="{40C7B8F6-28C4-4DE5-B86C-9274DDCFE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290</TotalTime>
  <Words>1632</Words>
  <Application>Microsoft Office PowerPoint</Application>
  <PresentationFormat>Brugerdefineret</PresentationFormat>
  <Paragraphs>332</Paragraphs>
  <Slides>9</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Arial Bold</vt:lpstr>
      <vt:lpstr>Arial</vt:lpstr>
      <vt:lpstr>Calibri</vt:lpstr>
      <vt:lpstr>Wingdings</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Skabelon for styregruppemateriale_250320.pptx</dc:title>
  <dc:creator>Laura Raadal Jørgensen</dc:creator>
  <cp:lastModifiedBy>Thomas Wieck Eggert</cp:lastModifiedBy>
  <cp:revision>26</cp:revision>
  <dcterms:created xsi:type="dcterms:W3CDTF">2006-08-16T00:00:00Z</dcterms:created>
  <dcterms:modified xsi:type="dcterms:W3CDTF">2025-07-03T12:30:54Z</dcterms:modified>
  <dc:identifier>DAGrdGzuM1g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0x010100E5C409A2F622DB44AE50052FB7387CC3</vt:lpwstr>
  </property>
</Properties>
</file>